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8.jpg" ContentType="image/jpeg"/>
  <Override PartName="/ppt/media/image9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6" r:id="rId2"/>
    <p:sldId id="259" r:id="rId3"/>
    <p:sldId id="283" r:id="rId4"/>
    <p:sldId id="282" r:id="rId5"/>
    <p:sldId id="260" r:id="rId6"/>
    <p:sldId id="261" r:id="rId7"/>
    <p:sldId id="273" r:id="rId8"/>
    <p:sldId id="270" r:id="rId9"/>
    <p:sldId id="271" r:id="rId10"/>
    <p:sldId id="274" r:id="rId11"/>
    <p:sldId id="272" r:id="rId12"/>
    <p:sldId id="275" r:id="rId13"/>
    <p:sldId id="276" r:id="rId14"/>
    <p:sldId id="277" r:id="rId15"/>
    <p:sldId id="278" r:id="rId16"/>
    <p:sldId id="280" r:id="rId17"/>
    <p:sldId id="281" r:id="rId18"/>
    <p:sldId id="269" r:id="rId19"/>
    <p:sldId id="264" r:id="rId20"/>
    <p:sldId id="268" r:id="rId21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5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mailto:contact@esculapeathenatraductions.com" TargetMode="External"/><Relationship Id="rId1" Type="http://schemas.openxmlformats.org/officeDocument/2006/relationships/hyperlink" Target="https://calendly.com/valerieberanger" TargetMode="Externa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sculapeathenatraductions.com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hyperlink" Target="https://calendly.com/valerieberanger" TargetMode="External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6A836-6522-4611-A5F9-1680CB54C5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172E9-2D23-4377-B896-FD3C35D7652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u="sng" dirty="0">
              <a:solidFill>
                <a:schemeClr val="bg1"/>
              </a:solidFill>
            </a:rPr>
            <a:t>Prenons rendez-vous pour discuter d’un partenariat sur vos projets de traduction !!</a:t>
          </a:r>
          <a:endParaRPr lang="en-US" dirty="0">
            <a:solidFill>
              <a:schemeClr val="bg1"/>
            </a:solidFill>
          </a:endParaRPr>
        </a:p>
      </dgm:t>
    </dgm:pt>
    <dgm:pt modelId="{982793C7-EF4F-440C-BA54-A2ED8ECCEDD5}" type="parTrans" cxnId="{4E0F3858-77EC-42ED-A257-17AFB2034B8F}">
      <dgm:prSet/>
      <dgm:spPr/>
      <dgm:t>
        <a:bodyPr/>
        <a:lstStyle/>
        <a:p>
          <a:endParaRPr lang="en-US"/>
        </a:p>
      </dgm:t>
    </dgm:pt>
    <dgm:pt modelId="{9193DDBE-CD8A-4B55-BB63-7F4EFC9D0ADC}" type="sibTrans" cxnId="{4E0F3858-77EC-42ED-A257-17AFB2034B8F}">
      <dgm:prSet/>
      <dgm:spPr/>
      <dgm:t>
        <a:bodyPr/>
        <a:lstStyle/>
        <a:p>
          <a:endParaRPr lang="en-US"/>
        </a:p>
      </dgm:t>
    </dgm:pt>
    <dgm:pt modelId="{DD58DED3-A098-4A19-A95E-6CE022956AD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chemeClr val="bg1"/>
              </a:solidFill>
            </a:rPr>
            <a:t>Voici le lien :</a:t>
          </a:r>
          <a:r>
            <a:rPr lang="fr-FR" b="1" dirty="0"/>
            <a:t> </a:t>
          </a:r>
          <a:r>
            <a:rPr lang="fr-FR" b="1" dirty="0">
              <a:solidFill>
                <a:schemeClr val="tx2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https://calendly.com/valerieberanger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5D745EE-C871-4BFD-BCA1-785902D3746F}" type="parTrans" cxnId="{608BEA47-FBDC-4092-A8B6-0E86D1DBA975}">
      <dgm:prSet/>
      <dgm:spPr/>
      <dgm:t>
        <a:bodyPr/>
        <a:lstStyle/>
        <a:p>
          <a:endParaRPr lang="en-US"/>
        </a:p>
      </dgm:t>
    </dgm:pt>
    <dgm:pt modelId="{F35014D5-8146-4EC7-8BCE-EFF240018A70}" type="sibTrans" cxnId="{608BEA47-FBDC-4092-A8B6-0E86D1DBA975}">
      <dgm:prSet/>
      <dgm:spPr/>
      <dgm:t>
        <a:bodyPr/>
        <a:lstStyle/>
        <a:p>
          <a:endParaRPr lang="en-US"/>
        </a:p>
      </dgm:t>
    </dgm:pt>
    <dgm:pt modelId="{80CEDF2F-9824-4DFA-BF51-EDFCB3F2A6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Notre mail : 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contact@esculapeathenatraductions.com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gm:t>
    </dgm:pt>
    <dgm:pt modelId="{71F7BFBA-B728-4BB6-B390-8E024B2D1CF2}" type="parTrans" cxnId="{AD556053-0CA3-4D2B-88AF-DED1BDF3E40F}">
      <dgm:prSet/>
      <dgm:spPr/>
      <dgm:t>
        <a:bodyPr/>
        <a:lstStyle/>
        <a:p>
          <a:endParaRPr lang="en-US"/>
        </a:p>
      </dgm:t>
    </dgm:pt>
    <dgm:pt modelId="{4822AD82-55A1-4262-A6D2-621B5D490805}" type="sibTrans" cxnId="{AD556053-0CA3-4D2B-88AF-DED1BDF3E40F}">
      <dgm:prSet/>
      <dgm:spPr/>
      <dgm:t>
        <a:bodyPr/>
        <a:lstStyle/>
        <a:p>
          <a:endParaRPr lang="en-US"/>
        </a:p>
      </dgm:t>
    </dgm:pt>
    <dgm:pt modelId="{4DE93576-E763-4A1E-8BFE-A4F14719BB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900" b="1" kern="1200" dirty="0"/>
            <a:t>@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clients, inscrivez-vous à notre espace membres  https://esculapeathenatraductions.com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gm:t>
    </dgm:pt>
    <dgm:pt modelId="{FC0633DA-8E4E-469F-851F-D7A3394E30CD}" type="parTrans" cxnId="{B098F818-91D8-4BA7-AFE5-B8BB96CD0DEE}">
      <dgm:prSet/>
      <dgm:spPr/>
      <dgm:t>
        <a:bodyPr/>
        <a:lstStyle/>
        <a:p>
          <a:endParaRPr lang="en-US"/>
        </a:p>
      </dgm:t>
    </dgm:pt>
    <dgm:pt modelId="{CB65F6DB-87C9-48A5-A2AF-3F9AA79A112C}" type="sibTrans" cxnId="{B098F818-91D8-4BA7-AFE5-B8BB96CD0DEE}">
      <dgm:prSet/>
      <dgm:spPr/>
      <dgm:t>
        <a:bodyPr/>
        <a:lstStyle/>
        <a:p>
          <a:endParaRPr lang="en-US"/>
        </a:p>
      </dgm:t>
    </dgm:pt>
    <dgm:pt modelId="{B98FE98F-F06F-40A2-ACB8-E8DBFFBE4765}" type="pres">
      <dgm:prSet presAssocID="{0486A836-6522-4611-A5F9-1680CB54C5F1}" presName="root" presStyleCnt="0">
        <dgm:presLayoutVars>
          <dgm:dir/>
          <dgm:resizeHandles val="exact"/>
        </dgm:presLayoutVars>
      </dgm:prSet>
      <dgm:spPr/>
    </dgm:pt>
    <dgm:pt modelId="{8BD12D8F-46BB-4252-BB24-AC0D359593EB}" type="pres">
      <dgm:prSet presAssocID="{1AF172E9-2D23-4377-B896-FD3C35D76523}" presName="compNode" presStyleCnt="0"/>
      <dgm:spPr/>
    </dgm:pt>
    <dgm:pt modelId="{8C6E6FE0-E37B-47C9-8381-0F849E1B9C52}" type="pres">
      <dgm:prSet presAssocID="{1AF172E9-2D23-4377-B896-FD3C35D76523}" presName="bgRect" presStyleLbl="bgShp" presStyleIdx="0" presStyleCnt="4"/>
      <dgm:spPr/>
    </dgm:pt>
    <dgm:pt modelId="{F8D36DEE-D14C-48F5-B46E-4FDFE1D6461C}" type="pres">
      <dgm:prSet presAssocID="{1AF172E9-2D23-4377-B896-FD3C35D76523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FC64E02-A64B-4D57-B9FD-1B4A751A5FE4}" type="pres">
      <dgm:prSet presAssocID="{1AF172E9-2D23-4377-B896-FD3C35D76523}" presName="spaceRect" presStyleCnt="0"/>
      <dgm:spPr/>
    </dgm:pt>
    <dgm:pt modelId="{58ADB159-67E4-4992-A247-DCB9A78D9566}" type="pres">
      <dgm:prSet presAssocID="{1AF172E9-2D23-4377-B896-FD3C35D76523}" presName="parTx" presStyleLbl="revTx" presStyleIdx="0" presStyleCnt="4">
        <dgm:presLayoutVars>
          <dgm:chMax val="0"/>
          <dgm:chPref val="0"/>
        </dgm:presLayoutVars>
      </dgm:prSet>
      <dgm:spPr/>
    </dgm:pt>
    <dgm:pt modelId="{2D2A26EC-DAF3-4D29-945F-403C0B605A72}" type="pres">
      <dgm:prSet presAssocID="{9193DDBE-CD8A-4B55-BB63-7F4EFC9D0ADC}" presName="sibTrans" presStyleCnt="0"/>
      <dgm:spPr/>
    </dgm:pt>
    <dgm:pt modelId="{6D2EAD79-BBC0-4C3C-A551-C98315FC0D0D}" type="pres">
      <dgm:prSet presAssocID="{DD58DED3-A098-4A19-A95E-6CE022956AD3}" presName="compNode" presStyleCnt="0"/>
      <dgm:spPr/>
    </dgm:pt>
    <dgm:pt modelId="{10B28462-9854-463B-9E3D-C832D9E1A1BA}" type="pres">
      <dgm:prSet presAssocID="{DD58DED3-A098-4A19-A95E-6CE022956AD3}" presName="bgRect" presStyleLbl="bgShp" presStyleIdx="1" presStyleCnt="4" custLinFactNeighborX="31385" custLinFactNeighborY="99381"/>
      <dgm:spPr/>
    </dgm:pt>
    <dgm:pt modelId="{85F70EE2-D9A4-4A68-8F21-B46179FC962B}" type="pres">
      <dgm:prSet presAssocID="{DD58DED3-A098-4A19-A95E-6CE022956AD3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en"/>
        </a:ext>
      </dgm:extLst>
    </dgm:pt>
    <dgm:pt modelId="{6BFF846A-5BF3-47AB-9B66-0C3C14CE506A}" type="pres">
      <dgm:prSet presAssocID="{DD58DED3-A098-4A19-A95E-6CE022956AD3}" presName="spaceRect" presStyleCnt="0"/>
      <dgm:spPr/>
    </dgm:pt>
    <dgm:pt modelId="{EC6EDAD7-A344-4227-8A7F-3A3007BDCF04}" type="pres">
      <dgm:prSet presAssocID="{DD58DED3-A098-4A19-A95E-6CE022956AD3}" presName="parTx" presStyleLbl="revTx" presStyleIdx="1" presStyleCnt="4">
        <dgm:presLayoutVars>
          <dgm:chMax val="0"/>
          <dgm:chPref val="0"/>
        </dgm:presLayoutVars>
      </dgm:prSet>
      <dgm:spPr/>
    </dgm:pt>
    <dgm:pt modelId="{0362DB21-01C1-4DEC-B810-A26707842B4C}" type="pres">
      <dgm:prSet presAssocID="{F35014D5-8146-4EC7-8BCE-EFF240018A70}" presName="sibTrans" presStyleCnt="0"/>
      <dgm:spPr/>
    </dgm:pt>
    <dgm:pt modelId="{DC122C15-49B9-4120-B074-0BA86F1748F4}" type="pres">
      <dgm:prSet presAssocID="{80CEDF2F-9824-4DFA-BF51-EDFCB3F2A60A}" presName="compNode" presStyleCnt="0"/>
      <dgm:spPr/>
    </dgm:pt>
    <dgm:pt modelId="{A1719F04-4BCA-4CD5-9C5F-6794EBCE7908}" type="pres">
      <dgm:prSet presAssocID="{80CEDF2F-9824-4DFA-BF51-EDFCB3F2A60A}" presName="bgRect" presStyleLbl="bgShp" presStyleIdx="2" presStyleCnt="4" custLinFactNeighborX="-395" custLinFactNeighborY="-2013"/>
      <dgm:spPr/>
    </dgm:pt>
    <dgm:pt modelId="{D33358E0-21E2-4823-8469-0015C7B3E1B9}" type="pres">
      <dgm:prSet presAssocID="{80CEDF2F-9824-4DFA-BF51-EDFCB3F2A60A}" presName="iconRect" presStyleLbl="node1" presStyleIdx="2" presStyleCnt="4" custLinFactNeighborX="2295" custLinFactNeighborY="-1364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pe"/>
        </a:ext>
      </dgm:extLst>
    </dgm:pt>
    <dgm:pt modelId="{D15FAA75-BD08-48EE-B154-3B9386385402}" type="pres">
      <dgm:prSet presAssocID="{80CEDF2F-9824-4DFA-BF51-EDFCB3F2A60A}" presName="spaceRect" presStyleCnt="0"/>
      <dgm:spPr/>
    </dgm:pt>
    <dgm:pt modelId="{540A173E-BC65-410F-9B23-4ABC0BC17139}" type="pres">
      <dgm:prSet presAssocID="{80CEDF2F-9824-4DFA-BF51-EDFCB3F2A60A}" presName="parTx" presStyleLbl="revTx" presStyleIdx="2" presStyleCnt="4">
        <dgm:presLayoutVars>
          <dgm:chMax val="0"/>
          <dgm:chPref val="0"/>
        </dgm:presLayoutVars>
      </dgm:prSet>
      <dgm:spPr/>
    </dgm:pt>
    <dgm:pt modelId="{EBD5A24C-E237-4490-9BBF-3E92EC8D316A}" type="pres">
      <dgm:prSet presAssocID="{4822AD82-55A1-4262-A6D2-621B5D490805}" presName="sibTrans" presStyleCnt="0"/>
      <dgm:spPr/>
    </dgm:pt>
    <dgm:pt modelId="{6A969E61-F35A-4065-A181-002212280639}" type="pres">
      <dgm:prSet presAssocID="{4DE93576-E763-4A1E-8BFE-A4F14719BB74}" presName="compNode" presStyleCnt="0"/>
      <dgm:spPr/>
    </dgm:pt>
    <dgm:pt modelId="{9FDB704F-62C6-42CB-A6A0-C905F0A5D002}" type="pres">
      <dgm:prSet presAssocID="{4DE93576-E763-4A1E-8BFE-A4F14719BB74}" presName="bgRect" presStyleLbl="bgShp" presStyleIdx="3" presStyleCnt="4" custLinFactNeighborX="711" custLinFactNeighborY="-19345"/>
      <dgm:spPr/>
    </dgm:pt>
    <dgm:pt modelId="{ABC22BE7-8A7D-4A15-A0E8-D66F3A8317BF}" type="pres">
      <dgm:prSet presAssocID="{4DE93576-E763-4A1E-8BFE-A4F14719BB74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A741C68-228E-4C15-98CB-FF72164B50BB}" type="pres">
      <dgm:prSet presAssocID="{4DE93576-E763-4A1E-8BFE-A4F14719BB74}" presName="spaceRect" presStyleCnt="0"/>
      <dgm:spPr/>
    </dgm:pt>
    <dgm:pt modelId="{4DBCAD6C-2332-4A03-8EE0-D1669BC4A0A1}" type="pres">
      <dgm:prSet presAssocID="{4DE93576-E763-4A1E-8BFE-A4F14719BB74}" presName="parTx" presStyleLbl="revTx" presStyleIdx="3" presStyleCnt="4" custLinFactNeighborX="-859" custLinFactNeighborY="-15300">
        <dgm:presLayoutVars>
          <dgm:chMax val="0"/>
          <dgm:chPref val="0"/>
        </dgm:presLayoutVars>
      </dgm:prSet>
      <dgm:spPr/>
    </dgm:pt>
  </dgm:ptLst>
  <dgm:cxnLst>
    <dgm:cxn modelId="{B098F818-91D8-4BA7-AFE5-B8BB96CD0DEE}" srcId="{0486A836-6522-4611-A5F9-1680CB54C5F1}" destId="{4DE93576-E763-4A1E-8BFE-A4F14719BB74}" srcOrd="3" destOrd="0" parTransId="{FC0633DA-8E4E-469F-851F-D7A3394E30CD}" sibTransId="{CB65F6DB-87C9-48A5-A2AF-3F9AA79A112C}"/>
    <dgm:cxn modelId="{608BEA47-FBDC-4092-A8B6-0E86D1DBA975}" srcId="{0486A836-6522-4611-A5F9-1680CB54C5F1}" destId="{DD58DED3-A098-4A19-A95E-6CE022956AD3}" srcOrd="1" destOrd="0" parTransId="{A5D745EE-C871-4BFD-BCA1-785902D3746F}" sibTransId="{F35014D5-8146-4EC7-8BCE-EFF240018A70}"/>
    <dgm:cxn modelId="{AD556053-0CA3-4D2B-88AF-DED1BDF3E40F}" srcId="{0486A836-6522-4611-A5F9-1680CB54C5F1}" destId="{80CEDF2F-9824-4DFA-BF51-EDFCB3F2A60A}" srcOrd="2" destOrd="0" parTransId="{71F7BFBA-B728-4BB6-B390-8E024B2D1CF2}" sibTransId="{4822AD82-55A1-4262-A6D2-621B5D490805}"/>
    <dgm:cxn modelId="{4E0F3858-77EC-42ED-A257-17AFB2034B8F}" srcId="{0486A836-6522-4611-A5F9-1680CB54C5F1}" destId="{1AF172E9-2D23-4377-B896-FD3C35D76523}" srcOrd="0" destOrd="0" parTransId="{982793C7-EF4F-440C-BA54-A2ED8ECCEDD5}" sibTransId="{9193DDBE-CD8A-4B55-BB63-7F4EFC9D0ADC}"/>
    <dgm:cxn modelId="{BD8E2C84-81ED-4DC0-9887-27D850A60B12}" type="presOf" srcId="{DD58DED3-A098-4A19-A95E-6CE022956AD3}" destId="{EC6EDAD7-A344-4227-8A7F-3A3007BDCF04}" srcOrd="0" destOrd="0" presId="urn:microsoft.com/office/officeart/2018/2/layout/IconVerticalSolidList"/>
    <dgm:cxn modelId="{DC5DE3A1-1F85-478C-8346-FD28B3C6E6EC}" type="presOf" srcId="{4DE93576-E763-4A1E-8BFE-A4F14719BB74}" destId="{4DBCAD6C-2332-4A03-8EE0-D1669BC4A0A1}" srcOrd="0" destOrd="0" presId="urn:microsoft.com/office/officeart/2018/2/layout/IconVerticalSolidList"/>
    <dgm:cxn modelId="{CF2A11AC-DC2E-49A4-B333-2AF04B5D553B}" type="presOf" srcId="{0486A836-6522-4611-A5F9-1680CB54C5F1}" destId="{B98FE98F-F06F-40A2-ACB8-E8DBFFBE4765}" srcOrd="0" destOrd="0" presId="urn:microsoft.com/office/officeart/2018/2/layout/IconVerticalSolidList"/>
    <dgm:cxn modelId="{DE872AED-D28B-4567-8844-1E21623ADF86}" type="presOf" srcId="{1AF172E9-2D23-4377-B896-FD3C35D76523}" destId="{58ADB159-67E4-4992-A247-DCB9A78D9566}" srcOrd="0" destOrd="0" presId="urn:microsoft.com/office/officeart/2018/2/layout/IconVerticalSolidList"/>
    <dgm:cxn modelId="{4D89E4F6-A0D0-4596-9B18-18A7C612BB48}" type="presOf" srcId="{80CEDF2F-9824-4DFA-BF51-EDFCB3F2A60A}" destId="{540A173E-BC65-410F-9B23-4ABC0BC17139}" srcOrd="0" destOrd="0" presId="urn:microsoft.com/office/officeart/2018/2/layout/IconVerticalSolidList"/>
    <dgm:cxn modelId="{3AC5EDE2-B5E7-461E-B8DD-DD214205140D}" type="presParOf" srcId="{B98FE98F-F06F-40A2-ACB8-E8DBFFBE4765}" destId="{8BD12D8F-46BB-4252-BB24-AC0D359593EB}" srcOrd="0" destOrd="0" presId="urn:microsoft.com/office/officeart/2018/2/layout/IconVerticalSolidList"/>
    <dgm:cxn modelId="{8DD8638D-2374-473D-B04B-536FA8FCC32D}" type="presParOf" srcId="{8BD12D8F-46BB-4252-BB24-AC0D359593EB}" destId="{8C6E6FE0-E37B-47C9-8381-0F849E1B9C52}" srcOrd="0" destOrd="0" presId="urn:microsoft.com/office/officeart/2018/2/layout/IconVerticalSolidList"/>
    <dgm:cxn modelId="{DD58BC55-4B53-43EC-980B-E88E6763D49E}" type="presParOf" srcId="{8BD12D8F-46BB-4252-BB24-AC0D359593EB}" destId="{F8D36DEE-D14C-48F5-B46E-4FDFE1D6461C}" srcOrd="1" destOrd="0" presId="urn:microsoft.com/office/officeart/2018/2/layout/IconVerticalSolidList"/>
    <dgm:cxn modelId="{1FA2D220-1A65-49D4-8BBF-1973C1696DE0}" type="presParOf" srcId="{8BD12D8F-46BB-4252-BB24-AC0D359593EB}" destId="{2FC64E02-A64B-4D57-B9FD-1B4A751A5FE4}" srcOrd="2" destOrd="0" presId="urn:microsoft.com/office/officeart/2018/2/layout/IconVerticalSolidList"/>
    <dgm:cxn modelId="{4CAC2732-0AFE-4214-9636-B35FC97B1B02}" type="presParOf" srcId="{8BD12D8F-46BB-4252-BB24-AC0D359593EB}" destId="{58ADB159-67E4-4992-A247-DCB9A78D9566}" srcOrd="3" destOrd="0" presId="urn:microsoft.com/office/officeart/2018/2/layout/IconVerticalSolidList"/>
    <dgm:cxn modelId="{B71FAC6B-DBBA-4297-A748-F16C95332C38}" type="presParOf" srcId="{B98FE98F-F06F-40A2-ACB8-E8DBFFBE4765}" destId="{2D2A26EC-DAF3-4D29-945F-403C0B605A72}" srcOrd="1" destOrd="0" presId="urn:microsoft.com/office/officeart/2018/2/layout/IconVerticalSolidList"/>
    <dgm:cxn modelId="{C30D92C7-C893-473F-B650-446B44B3AE66}" type="presParOf" srcId="{B98FE98F-F06F-40A2-ACB8-E8DBFFBE4765}" destId="{6D2EAD79-BBC0-4C3C-A551-C98315FC0D0D}" srcOrd="2" destOrd="0" presId="urn:microsoft.com/office/officeart/2018/2/layout/IconVerticalSolidList"/>
    <dgm:cxn modelId="{83C76D47-63A8-4AD2-AD23-1CFDF4A9A106}" type="presParOf" srcId="{6D2EAD79-BBC0-4C3C-A551-C98315FC0D0D}" destId="{10B28462-9854-463B-9E3D-C832D9E1A1BA}" srcOrd="0" destOrd="0" presId="urn:microsoft.com/office/officeart/2018/2/layout/IconVerticalSolidList"/>
    <dgm:cxn modelId="{4D5AF18E-7AA2-46E0-9792-9EF070425ECB}" type="presParOf" srcId="{6D2EAD79-BBC0-4C3C-A551-C98315FC0D0D}" destId="{85F70EE2-D9A4-4A68-8F21-B46179FC962B}" srcOrd="1" destOrd="0" presId="urn:microsoft.com/office/officeart/2018/2/layout/IconVerticalSolidList"/>
    <dgm:cxn modelId="{5447AF32-1DBA-418F-8E42-DB144B565573}" type="presParOf" srcId="{6D2EAD79-BBC0-4C3C-A551-C98315FC0D0D}" destId="{6BFF846A-5BF3-47AB-9B66-0C3C14CE506A}" srcOrd="2" destOrd="0" presId="urn:microsoft.com/office/officeart/2018/2/layout/IconVerticalSolidList"/>
    <dgm:cxn modelId="{89A9BB68-392C-4F75-9073-8B7CA46A81E0}" type="presParOf" srcId="{6D2EAD79-BBC0-4C3C-A551-C98315FC0D0D}" destId="{EC6EDAD7-A344-4227-8A7F-3A3007BDCF04}" srcOrd="3" destOrd="0" presId="urn:microsoft.com/office/officeart/2018/2/layout/IconVerticalSolidList"/>
    <dgm:cxn modelId="{BDE979F1-29BA-4814-8BE1-0E81F88C05F5}" type="presParOf" srcId="{B98FE98F-F06F-40A2-ACB8-E8DBFFBE4765}" destId="{0362DB21-01C1-4DEC-B810-A26707842B4C}" srcOrd="3" destOrd="0" presId="urn:microsoft.com/office/officeart/2018/2/layout/IconVerticalSolidList"/>
    <dgm:cxn modelId="{D6F66070-FA45-4746-88CF-8345ADA251CF}" type="presParOf" srcId="{B98FE98F-F06F-40A2-ACB8-E8DBFFBE4765}" destId="{DC122C15-49B9-4120-B074-0BA86F1748F4}" srcOrd="4" destOrd="0" presId="urn:microsoft.com/office/officeart/2018/2/layout/IconVerticalSolidList"/>
    <dgm:cxn modelId="{E9D9E1B0-0BD4-491C-8FBC-D129F58EB4C1}" type="presParOf" srcId="{DC122C15-49B9-4120-B074-0BA86F1748F4}" destId="{A1719F04-4BCA-4CD5-9C5F-6794EBCE7908}" srcOrd="0" destOrd="0" presId="urn:microsoft.com/office/officeart/2018/2/layout/IconVerticalSolidList"/>
    <dgm:cxn modelId="{5F469A12-D453-440E-89A7-FDB6FAB43C7F}" type="presParOf" srcId="{DC122C15-49B9-4120-B074-0BA86F1748F4}" destId="{D33358E0-21E2-4823-8469-0015C7B3E1B9}" srcOrd="1" destOrd="0" presId="urn:microsoft.com/office/officeart/2018/2/layout/IconVerticalSolidList"/>
    <dgm:cxn modelId="{FB8D680F-44FA-4D16-9A4F-E20279095535}" type="presParOf" srcId="{DC122C15-49B9-4120-B074-0BA86F1748F4}" destId="{D15FAA75-BD08-48EE-B154-3B9386385402}" srcOrd="2" destOrd="0" presId="urn:microsoft.com/office/officeart/2018/2/layout/IconVerticalSolidList"/>
    <dgm:cxn modelId="{B59A6674-0657-4629-85F7-9CE3D2E39DAF}" type="presParOf" srcId="{DC122C15-49B9-4120-B074-0BA86F1748F4}" destId="{540A173E-BC65-410F-9B23-4ABC0BC17139}" srcOrd="3" destOrd="0" presId="urn:microsoft.com/office/officeart/2018/2/layout/IconVerticalSolidList"/>
    <dgm:cxn modelId="{EB66080A-545A-4A29-90A5-AD1A1AB27A39}" type="presParOf" srcId="{B98FE98F-F06F-40A2-ACB8-E8DBFFBE4765}" destId="{EBD5A24C-E237-4490-9BBF-3E92EC8D316A}" srcOrd="5" destOrd="0" presId="urn:microsoft.com/office/officeart/2018/2/layout/IconVerticalSolidList"/>
    <dgm:cxn modelId="{0A2BCC8A-EEBF-4E98-9A56-86A6307AF0D3}" type="presParOf" srcId="{B98FE98F-F06F-40A2-ACB8-E8DBFFBE4765}" destId="{6A969E61-F35A-4065-A181-002212280639}" srcOrd="6" destOrd="0" presId="urn:microsoft.com/office/officeart/2018/2/layout/IconVerticalSolidList"/>
    <dgm:cxn modelId="{6797AE04-22C2-4730-BB08-AC1AF607D494}" type="presParOf" srcId="{6A969E61-F35A-4065-A181-002212280639}" destId="{9FDB704F-62C6-42CB-A6A0-C905F0A5D002}" srcOrd="0" destOrd="0" presId="urn:microsoft.com/office/officeart/2018/2/layout/IconVerticalSolidList"/>
    <dgm:cxn modelId="{1AD0DDEA-F9D4-4349-A25A-B2C1F22EAB73}" type="presParOf" srcId="{6A969E61-F35A-4065-A181-002212280639}" destId="{ABC22BE7-8A7D-4A15-A0E8-D66F3A8317BF}" srcOrd="1" destOrd="0" presId="urn:microsoft.com/office/officeart/2018/2/layout/IconVerticalSolidList"/>
    <dgm:cxn modelId="{CB3EED15-74A4-4F78-BCAD-B4D006A1711C}" type="presParOf" srcId="{6A969E61-F35A-4065-A181-002212280639}" destId="{BA741C68-228E-4C15-98CB-FF72164B50BB}" srcOrd="2" destOrd="0" presId="urn:microsoft.com/office/officeart/2018/2/layout/IconVerticalSolidList"/>
    <dgm:cxn modelId="{BFE8CEA7-A6DB-4930-B78F-35C75EEB1FAF}" type="presParOf" srcId="{6A969E61-F35A-4065-A181-002212280639}" destId="{4DBCAD6C-2332-4A03-8EE0-D1669BC4A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E6FE0-E37B-47C9-8381-0F849E1B9C52}">
      <dsp:nvSpPr>
        <dsp:cNvPr id="0" name=""/>
        <dsp:cNvSpPr/>
      </dsp:nvSpPr>
      <dsp:spPr>
        <a:xfrm>
          <a:off x="0" y="798"/>
          <a:ext cx="8187351" cy="1300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36DEE-D14C-48F5-B46E-4FDFE1D6461C}">
      <dsp:nvSpPr>
        <dsp:cNvPr id="0" name=""/>
        <dsp:cNvSpPr/>
      </dsp:nvSpPr>
      <dsp:spPr>
        <a:xfrm>
          <a:off x="393400" y="293410"/>
          <a:ext cx="715273" cy="715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DB159-67E4-4992-A247-DCB9A78D9566}">
      <dsp:nvSpPr>
        <dsp:cNvPr id="0" name=""/>
        <dsp:cNvSpPr/>
      </dsp:nvSpPr>
      <dsp:spPr>
        <a:xfrm>
          <a:off x="1502073" y="798"/>
          <a:ext cx="6287789" cy="1383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73" tIns="146373" rIns="146373" bIns="1463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>
              <a:solidFill>
                <a:schemeClr val="bg1"/>
              </a:solidFill>
            </a:rPr>
            <a:t>Prenons rendez-vous pour discuter d’un partenariat sur vos projets de traduction !!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502073" y="798"/>
        <a:ext cx="6287789" cy="1383047"/>
      </dsp:txXfrm>
    </dsp:sp>
    <dsp:sp modelId="{10B28462-9854-463B-9E3D-C832D9E1A1BA}">
      <dsp:nvSpPr>
        <dsp:cNvPr id="0" name=""/>
        <dsp:cNvSpPr/>
      </dsp:nvSpPr>
      <dsp:spPr>
        <a:xfrm>
          <a:off x="0" y="3011577"/>
          <a:ext cx="8187351" cy="1300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70EE2-D9A4-4A68-8F21-B46179FC962B}">
      <dsp:nvSpPr>
        <dsp:cNvPr id="0" name=""/>
        <dsp:cNvSpPr/>
      </dsp:nvSpPr>
      <dsp:spPr>
        <a:xfrm>
          <a:off x="393400" y="2011742"/>
          <a:ext cx="715273" cy="715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EDAD7-A344-4227-8A7F-3A3007BDCF04}">
      <dsp:nvSpPr>
        <dsp:cNvPr id="0" name=""/>
        <dsp:cNvSpPr/>
      </dsp:nvSpPr>
      <dsp:spPr>
        <a:xfrm>
          <a:off x="1502073" y="1719130"/>
          <a:ext cx="6287789" cy="1383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73" tIns="146373" rIns="146373" bIns="1463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Voici le lien :</a:t>
          </a:r>
          <a:r>
            <a:rPr lang="fr-FR" sz="2200" b="1" kern="1200" dirty="0"/>
            <a:t> </a:t>
          </a:r>
          <a:r>
            <a:rPr lang="fr-FR" sz="2200" b="1" kern="1200" dirty="0">
              <a:solidFill>
                <a:schemeClr val="tx2">
                  <a:lumMod val="60000"/>
                  <a:lumOff val="40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https://calendly.com/valerieberanger</a:t>
          </a:r>
          <a:endParaRPr lang="en-US" sz="22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502073" y="1719130"/>
        <a:ext cx="6287789" cy="1383047"/>
      </dsp:txXfrm>
    </dsp:sp>
    <dsp:sp modelId="{A1719F04-4BCA-4CD5-9C5F-6794EBCE7908}">
      <dsp:nvSpPr>
        <dsp:cNvPr id="0" name=""/>
        <dsp:cNvSpPr/>
      </dsp:nvSpPr>
      <dsp:spPr>
        <a:xfrm>
          <a:off x="0" y="3411283"/>
          <a:ext cx="8187351" cy="1300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358E0-21E2-4823-8469-0015C7B3E1B9}">
      <dsp:nvSpPr>
        <dsp:cNvPr id="0" name=""/>
        <dsp:cNvSpPr/>
      </dsp:nvSpPr>
      <dsp:spPr>
        <a:xfrm>
          <a:off x="409815" y="3632446"/>
          <a:ext cx="715273" cy="71527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A173E-BC65-410F-9B23-4ABC0BC17139}">
      <dsp:nvSpPr>
        <dsp:cNvPr id="0" name=""/>
        <dsp:cNvSpPr/>
      </dsp:nvSpPr>
      <dsp:spPr>
        <a:xfrm>
          <a:off x="1502073" y="3437462"/>
          <a:ext cx="6287789" cy="1383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73" tIns="146373" rIns="146373" bIns="1463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Notre mail : 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contact@esculapeathenatraductions.com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02073" y="3437462"/>
        <a:ext cx="6287789" cy="1383047"/>
      </dsp:txXfrm>
    </dsp:sp>
    <dsp:sp modelId="{9FDB704F-62C6-42CB-A6A0-C905F0A5D002}">
      <dsp:nvSpPr>
        <dsp:cNvPr id="0" name=""/>
        <dsp:cNvSpPr/>
      </dsp:nvSpPr>
      <dsp:spPr>
        <a:xfrm>
          <a:off x="0" y="4904213"/>
          <a:ext cx="8187351" cy="13004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22BE7-8A7D-4A15-A0E8-D66F3A8317BF}">
      <dsp:nvSpPr>
        <dsp:cNvPr id="0" name=""/>
        <dsp:cNvSpPr/>
      </dsp:nvSpPr>
      <dsp:spPr>
        <a:xfrm>
          <a:off x="393400" y="5448406"/>
          <a:ext cx="715273" cy="7152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AD6C-2332-4A03-8EE0-D1669BC4A0A1}">
      <dsp:nvSpPr>
        <dsp:cNvPr id="0" name=""/>
        <dsp:cNvSpPr/>
      </dsp:nvSpPr>
      <dsp:spPr>
        <a:xfrm>
          <a:off x="1448061" y="4944188"/>
          <a:ext cx="6287789" cy="1383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73" tIns="146373" rIns="146373" bIns="1463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@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clients, inscrivez-vous à notre espace membres  https://esculapeathenatraductions.com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448061" y="4944188"/>
        <a:ext cx="6287789" cy="138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7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6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18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9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84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8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85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80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0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79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5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6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53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6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147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2.deloitte.com/uk/en/pages/life-sciences-and-healthcare/articles/life-sciences-and-health-care-predictio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bit.ly/3tnXw3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mochi.fr/7-forc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deloitte.com/uk/en/pages/life-sciences-and-healthcare/articles/life-sciences-and-health-care-predictions.html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01104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7821" y="9456584"/>
            <a:ext cx="412750" cy="172720"/>
          </a:xfrm>
          <a:custGeom>
            <a:avLst/>
            <a:gdLst/>
            <a:ahLst/>
            <a:cxnLst/>
            <a:rect l="l" t="t" r="r" b="b"/>
            <a:pathLst>
              <a:path w="412750" h="172720">
                <a:moveTo>
                  <a:pt x="412153" y="86118"/>
                </a:moveTo>
                <a:lnTo>
                  <a:pt x="284340" y="0"/>
                </a:lnTo>
                <a:lnTo>
                  <a:pt x="284340" y="73139"/>
                </a:lnTo>
                <a:lnTo>
                  <a:pt x="0" y="73139"/>
                </a:lnTo>
                <a:lnTo>
                  <a:pt x="0" y="99098"/>
                </a:lnTo>
                <a:lnTo>
                  <a:pt x="284340" y="99098"/>
                </a:lnTo>
                <a:lnTo>
                  <a:pt x="284340" y="172237"/>
                </a:lnTo>
                <a:lnTo>
                  <a:pt x="412153" y="8611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124809" cy="889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8459" y="200933"/>
            <a:ext cx="1495424" cy="10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9222512"/>
            <a:ext cx="6699250" cy="79701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  <a:endParaRPr sz="1400" spc="-10" dirty="0">
              <a:solidFill>
                <a:srgbClr val="F7F7F7"/>
              </a:solidFill>
              <a:latin typeface="Noto Sans"/>
            </a:endParaRP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 84</a:t>
            </a:r>
            <a:r>
              <a:rPr sz="1400" spc="-10" dirty="0">
                <a:solidFill>
                  <a:srgbClr val="F7F7F7"/>
                </a:solidFill>
                <a:latin typeface="Noto Sans"/>
              </a:rPr>
              <a:t> T</a:t>
            </a: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39200" y="1248682"/>
            <a:ext cx="7158899" cy="473014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7300"/>
              </a:lnSpc>
              <a:spcBef>
                <a:spcPts val="385"/>
              </a:spcBef>
            </a:pPr>
            <a:r>
              <a:rPr sz="6100" spc="680" dirty="0">
                <a:solidFill>
                  <a:srgbClr val="F7F7F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Esculape</a:t>
            </a:r>
            <a:r>
              <a:rPr sz="6100" spc="45" dirty="0">
                <a:solidFill>
                  <a:srgbClr val="F7F7F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6100" spc="700" dirty="0">
                <a:solidFill>
                  <a:srgbClr val="F7F7F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Athena  </a:t>
            </a:r>
            <a:r>
              <a:rPr sz="6100" spc="695" dirty="0" err="1">
                <a:solidFill>
                  <a:srgbClr val="F7F7F7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Traductions</a:t>
            </a: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endParaRPr sz="6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784" y="9173173"/>
            <a:ext cx="10467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latin typeface="Trebuchet MS" panose="020B0603020202020204" pitchFamily="34" charset="0"/>
              </a:rPr>
              <a:t>Https://</a:t>
            </a:r>
            <a:r>
              <a:rPr sz="3600" b="1" dirty="0">
                <a:latin typeface="Trebuchet MS" panose="020B0603020202020204" pitchFamily="34" charset="0"/>
              </a:rPr>
              <a:t>esculapeathenatraductions.com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D27CA0-CA41-4E99-AAB9-5BCC00F33118}"/>
              </a:ext>
            </a:extLst>
          </p:cNvPr>
          <p:cNvSpPr txBox="1"/>
          <p:nvPr/>
        </p:nvSpPr>
        <p:spPr>
          <a:xfrm>
            <a:off x="8398459" y="4686300"/>
            <a:ext cx="905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rebuchet MS" panose="020B0603020202020204" pitchFamily="34" charset="0"/>
              </a:rPr>
              <a:t>Comment améliorer ma marge commerciale en vendant à l’international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099742"/>
            <a:ext cx="7229479" cy="375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QUELLES EN SONT LES OPPORTUNITES ?  </a:t>
            </a: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 dirty="0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 dirty="0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 dirty="0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CC068D-D619-4B30-BB68-B41B8DE66B92}"/>
              </a:ext>
            </a:extLst>
          </p:cNvPr>
          <p:cNvSpPr txBox="1"/>
          <p:nvPr/>
        </p:nvSpPr>
        <p:spPr>
          <a:xfrm>
            <a:off x="8934640" y="4445365"/>
            <a:ext cx="9150530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L’international, une VRAIE opportunité pour développer son entreprise ? </a:t>
            </a:r>
            <a:endParaRPr lang="fr-FR" sz="2600" b="1" dirty="0">
              <a:latin typeface="Trebuchet MS" panose="020B0603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fr-FR" sz="2600" b="1" dirty="0">
              <a:latin typeface="Trebuchet MS" panose="020B0603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6000" b="1" dirty="0">
                <a:latin typeface="Trebuchet MS" panose="020B0603020202020204" pitchFamily="34" charset="0"/>
              </a:rPr>
              <a:t>Yes </a:t>
            </a:r>
            <a:r>
              <a:rPr lang="fr-FR" sz="6000" b="1" dirty="0" err="1">
                <a:latin typeface="Trebuchet MS" panose="020B0603020202020204" pitchFamily="34" charset="0"/>
              </a:rPr>
              <a:t>we</a:t>
            </a:r>
            <a:r>
              <a:rPr lang="fr-FR" sz="6000" b="1" dirty="0">
                <a:latin typeface="Trebuchet MS" panose="020B0603020202020204" pitchFamily="34" charset="0"/>
              </a:rPr>
              <a:t> can !!</a:t>
            </a:r>
            <a:endParaRPr lang="en-US" sz="6000" b="1" dirty="0">
              <a:latin typeface="Trebuchet MS" panose="020B0603020202020204" pitchFamily="34" charset="0"/>
            </a:endParaRPr>
          </a:p>
        </p:txBody>
      </p:sp>
      <p:pic>
        <p:nvPicPr>
          <p:cNvPr id="5" name="Image 4" descr="Une image contenant extérieur, ciel, gens, jour&#10;&#10;Description générée automatiquement">
            <a:extLst>
              <a:ext uri="{FF2B5EF4-FFF2-40B4-BE49-F238E27FC236}">
                <a16:creationId xmlns:a16="http://schemas.microsoft.com/office/drawing/2014/main" id="{44D180F4-17B3-4B4F-98A2-B0A25A72C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425660"/>
            <a:ext cx="7356030" cy="71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Vous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avez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dit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opportunité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?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</a:t>
            </a:r>
            <a:r>
              <a:rPr lang="fr-FR" sz="2600" b="1" u="sng" dirty="0">
                <a:latin typeface="Trebuchet MS" panose="020B0603020202020204" pitchFamily="34" charset="0"/>
              </a:rPr>
              <a:t>Gagnez mieux votre vie </a:t>
            </a:r>
            <a:r>
              <a:rPr lang="fr-FR" sz="2600" b="1" dirty="0">
                <a:latin typeface="Trebuchet MS" panose="020B0603020202020204" pitchFamily="34" charset="0"/>
              </a:rPr>
              <a:t>en ciblant des clients riches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Des pays riches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Des segments de clients intéressés par votre offre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Être « seul(e) sur son marché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Proposez une offre différenciante 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Augmentez votre marge commerciale </a:t>
            </a:r>
          </a:p>
        </p:txBody>
      </p:sp>
      <p:pic>
        <p:nvPicPr>
          <p:cNvPr id="24" name="Image 23" descr="Une image contenant extérieur, ciel, gens, jour&#10;&#10;Description générée automatiquement">
            <a:extLst>
              <a:ext uri="{FF2B5EF4-FFF2-40B4-BE49-F238E27FC236}">
                <a16:creationId xmlns:a16="http://schemas.microsoft.com/office/drawing/2014/main" id="{B3B41E59-28D9-4D8E-BB1A-B05A0F94E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2" y="1260542"/>
            <a:ext cx="7047590" cy="7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Comment y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aller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?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256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En traduisant votre site web et vos interfaces web !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étant mieux compris par vos prospects étrangers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étant plus proches de vos clients étrangers !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rédigeant votre blog, pensez clients culture et clients étrangers ! </a:t>
            </a:r>
          </a:p>
        </p:txBody>
      </p:sp>
      <p:pic>
        <p:nvPicPr>
          <p:cNvPr id="24" name="Image 23" descr="Une image contenant extérieur, ciel, gens, jour&#10;&#10;Description générée automatiquement">
            <a:extLst>
              <a:ext uri="{FF2B5EF4-FFF2-40B4-BE49-F238E27FC236}">
                <a16:creationId xmlns:a16="http://schemas.microsoft.com/office/drawing/2014/main" id="{B3B41E59-28D9-4D8E-BB1A-B05A0F94E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2" y="1260542"/>
            <a:ext cx="7047590" cy="7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Comment y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aller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?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418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En traduisant votre site web et vos interfaces web !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étant mieux compris par vos prospects étrangers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étant plus proches de vos clients étrangers !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En rédigeant votre blog, pensez clients culture et clients étrangers !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  <a:p>
            <a:pPr indent="-4572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4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Dans quel(s) pays souhaitez-vous vous lancer ? </a:t>
            </a:r>
          </a:p>
        </p:txBody>
      </p:sp>
      <p:pic>
        <p:nvPicPr>
          <p:cNvPr id="5" name="Image 4" descr="Une image contenant table, salle de conférence, table de salle à manger&#10;&#10;Description générée automatiquement">
            <a:extLst>
              <a:ext uri="{FF2B5EF4-FFF2-40B4-BE49-F238E27FC236}">
                <a16:creationId xmlns:a16="http://schemas.microsoft.com/office/drawing/2014/main" id="{6293ABA4-AA45-42B3-9F00-F715B97F9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20368"/>
            <a:ext cx="7115722" cy="68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Comment y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aller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?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Répondez à notre enquête pour y voir aussi plus clair sur votre stratégie !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fr-FR" sz="2600" b="1" dirty="0">
              <a:latin typeface="Trebuchet MS" panose="020B0603020202020204" pitchFamily="34" charset="0"/>
            </a:endParaRP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Nous pouvons vous aider !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Notre lien : </a:t>
            </a:r>
            <a:r>
              <a:rPr lang="fr-FR" sz="2600" b="1" dirty="0">
                <a:latin typeface="Trebuchet MS" panose="020B0603020202020204" pitchFamily="34" charset="0"/>
                <a:hlinkClick r:id="rId4"/>
              </a:rPr>
              <a:t>https://bit.ly/3tnXw3y</a:t>
            </a:r>
            <a:endParaRPr lang="fr-FR" sz="2600" b="1" dirty="0">
              <a:latin typeface="Trebuchet MS" panose="020B0603020202020204" pitchFamily="34" charset="0"/>
            </a:endParaRP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</p:txBody>
      </p:sp>
      <p:pic>
        <p:nvPicPr>
          <p:cNvPr id="5" name="Image 4" descr="Une image contenant table, salle de conférence, table de salle à manger&#10;&#10;Description générée automatiquement">
            <a:extLst>
              <a:ext uri="{FF2B5EF4-FFF2-40B4-BE49-F238E27FC236}">
                <a16:creationId xmlns:a16="http://schemas.microsoft.com/office/drawing/2014/main" id="{6293ABA4-AA45-42B3-9F00-F715B97F9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20368"/>
            <a:ext cx="7115722" cy="68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5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Notre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promesse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Augmenter +-30 % votre Traffic,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Doubler votre marge commerciale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Acquérir plus de clients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Améliorer votre image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Et Être heureux…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</p:txBody>
      </p:sp>
      <p:pic>
        <p:nvPicPr>
          <p:cNvPr id="7" name="Image 6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DCD6D002-8113-4A68-883B-5D7653F3F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11" y="1114202"/>
            <a:ext cx="7704231" cy="73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6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8655232" y="2168095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Notre </a:t>
            </a:r>
            <a:r>
              <a:rPr lang="en-US" sz="44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promesse</a:t>
            </a: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9222998" y="3103437"/>
            <a:ext cx="9150530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Augmenter +-30 % votre Traffic,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Doubler votre marge commerciale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Acquérir plus de clients 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Améliorer votre image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Et Être heureux…</a:t>
            </a:r>
          </a:p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600" b="1" dirty="0">
              <a:latin typeface="Trebuchet MS" panose="020B060302020202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C308DFD-34C2-4626-B89A-57A20C00C855}"/>
              </a:ext>
            </a:extLst>
          </p:cNvPr>
          <p:cNvSpPr/>
          <p:nvPr/>
        </p:nvSpPr>
        <p:spPr>
          <a:xfrm>
            <a:off x="1480457" y="1264170"/>
            <a:ext cx="7003720" cy="7517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😊">
            <a:extLst>
              <a:ext uri="{FF2B5EF4-FFF2-40B4-BE49-F238E27FC236}">
                <a16:creationId xmlns:a16="http://schemas.microsoft.com/office/drawing/2014/main" id="{B491C9AE-4E36-4764-BA7B-02F707DD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465" y="581378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9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114203"/>
            <a:ext cx="722947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884711" y="297819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6211D9-091F-452F-BDE4-AFE6166CA218}"/>
              </a:ext>
            </a:extLst>
          </p:cNvPr>
          <p:cNvSpPr txBox="1"/>
          <p:nvPr/>
        </p:nvSpPr>
        <p:spPr>
          <a:xfrm>
            <a:off x="9128117" y="1004611"/>
            <a:ext cx="915053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Notre CONTACT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4B99A3-718C-484D-B2B8-2649C28C366C}"/>
              </a:ext>
            </a:extLst>
          </p:cNvPr>
          <p:cNvSpPr txBox="1"/>
          <p:nvPr/>
        </p:nvSpPr>
        <p:spPr>
          <a:xfrm>
            <a:off x="8774296" y="3667920"/>
            <a:ext cx="91505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600" b="1" dirty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C308DFD-34C2-4626-B89A-57A20C00C855}"/>
              </a:ext>
            </a:extLst>
          </p:cNvPr>
          <p:cNvSpPr/>
          <p:nvPr/>
        </p:nvSpPr>
        <p:spPr>
          <a:xfrm>
            <a:off x="1377061" y="1391968"/>
            <a:ext cx="7003720" cy="703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ZoneTexte 6">
            <a:extLst>
              <a:ext uri="{FF2B5EF4-FFF2-40B4-BE49-F238E27FC236}">
                <a16:creationId xmlns:a16="http://schemas.microsoft.com/office/drawing/2014/main" id="{A1F6F207-3BB9-49C6-B4A0-8C5E68D9D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879195"/>
              </p:ext>
            </p:extLst>
          </p:nvPr>
        </p:nvGraphicFramePr>
        <p:xfrm>
          <a:off x="8935153" y="2181771"/>
          <a:ext cx="8187351" cy="653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0824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8CED-3848-477B-A6AA-207A41F1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C5A2579-43C3-4BC8-85AA-3DCEF4739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782300"/>
          </a:xfrm>
        </p:spPr>
      </p:pic>
    </p:spTree>
    <p:extLst>
      <p:ext uri="{BB962C8B-B14F-4D97-AF65-F5344CB8AC3E}">
        <p14:creationId xmlns:p14="http://schemas.microsoft.com/office/powerpoint/2010/main" val="306421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48801EAC-D904-4BBF-A9DD-EF94642A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8288000" cy="1027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342018" y="12700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162255" y="137317"/>
            <a:ext cx="9120982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853737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003755" y="48417"/>
            <a:ext cx="7279484" cy="72794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68139" y="914401"/>
            <a:ext cx="6515098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62" y="0"/>
            <a:ext cx="18287999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extérieur, eau, plage, ciel&#10;&#10;Description générée automatiquement">
            <a:extLst>
              <a:ext uri="{FF2B5EF4-FFF2-40B4-BE49-F238E27FC236}">
                <a16:creationId xmlns:a16="http://schemas.microsoft.com/office/drawing/2014/main" id="{C2CBDC42-645A-4974-80F6-91D2F482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b="8138"/>
          <a:stretch/>
        </p:blipFill>
        <p:spPr>
          <a:xfrm>
            <a:off x="-433435" y="673105"/>
            <a:ext cx="18276978" cy="10286990"/>
          </a:xfrm>
          <a:prstGeom prst="rect">
            <a:avLst/>
          </a:prstGeom>
        </p:spPr>
      </p:pic>
      <p:sp>
        <p:nvSpPr>
          <p:cNvPr id="264" name="ZoneTexte 1">
            <a:extLst>
              <a:ext uri="{FF2B5EF4-FFF2-40B4-BE49-F238E27FC236}">
                <a16:creationId xmlns:a16="http://schemas.microsoft.com/office/drawing/2014/main" id="{B149E810-81B1-4A24-BB12-1F7406E38ED5}"/>
              </a:ext>
            </a:extLst>
          </p:cNvPr>
          <p:cNvSpPr txBox="1"/>
          <p:nvPr/>
        </p:nvSpPr>
        <p:spPr>
          <a:xfrm>
            <a:off x="3429000" y="1106769"/>
            <a:ext cx="14862264" cy="661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fr-FR" sz="8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@Entrepreneurs dans les Sciences de la vie, quelle marge commerciale souhaitez-vous avoir pour votre entreprise ?</a:t>
            </a:r>
          </a:p>
          <a:p>
            <a:pPr indent="-6858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8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85725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5900" b="1" dirty="0">
                <a:latin typeface="RoBOTO" panose="02000000000000000000" pitchFamily="2" charset="0"/>
                <a:ea typeface="RoBOTO" panose="02000000000000000000" pitchFamily="2" charset="0"/>
              </a:rPr>
              <a:t>Vous vous retrouver aujourd'hui dans l'une de ces situations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br>
              <a:rPr lang="fr-FR" sz="5800" dirty="0">
                <a:latin typeface="-apple-system"/>
              </a:rPr>
            </a:br>
            <a:r>
              <a:rPr lang="fr-FR" sz="5800" dirty="0">
                <a:solidFill>
                  <a:srgbClr val="006600"/>
                </a:solidFill>
                <a:latin typeface="-apple-system"/>
              </a:rPr>
              <a:t>.            </a:t>
            </a: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 vendez à </a:t>
            </a:r>
            <a:r>
              <a:rPr lang="fr-FR" sz="6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br>
              <a:rPr lang="fr-FR" sz="6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</a:b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  <a:t>             </a:t>
            </a: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Vos prix d'achat du fait de la pénurie de matières premières ou de produits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se sont élevés, diminuant votre marge commerciale et votre bénéfice.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b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Votre ciblage de clients est à revoir car vous ne ciblez pas des clients riches.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b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Votre marge commerciale est bonne mais vous souhaiteriez conquérir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d'autres pays à l'international..</a:t>
            </a:r>
            <a:br>
              <a:rPr lang="fr-FR" sz="5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fr-FR" sz="4800" dirty="0"/>
            </a:br>
            <a:endParaRPr lang="en-US" sz="48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54400" y="190500"/>
            <a:ext cx="1714500" cy="1450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956" y="292033"/>
            <a:ext cx="4076058" cy="324805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380"/>
              </a:spcBef>
              <a:tabLst>
                <a:tab pos="3329304" algn="l"/>
              </a:tabLst>
            </a:pPr>
            <a:r>
              <a:rPr sz="5050" spc="29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5050" spc="44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5050" spc="254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rr</a:t>
            </a:r>
            <a:r>
              <a:rPr sz="5050" spc="44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5050" spc="21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5050" spc="50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fr-FR" sz="5050" spc="33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ons</a:t>
            </a:r>
            <a:endParaRPr lang="fr-FR" sz="5050" spc="335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6000"/>
              </a:lnSpc>
              <a:spcBef>
                <a:spcPts val="380"/>
              </a:spcBef>
              <a:tabLst>
                <a:tab pos="3329304" algn="l"/>
              </a:tabLst>
            </a:pPr>
            <a:r>
              <a:rPr sz="5050" spc="2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5050" spc="3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  </a:t>
            </a:r>
            <a:r>
              <a:rPr lang="fr-FR" sz="5050" spc="43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5050" spc="43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echerche</a:t>
            </a:r>
            <a:r>
              <a:rPr sz="5050" spc="43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fr-FR" sz="5050" spc="45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5050" spc="45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édicale</a:t>
            </a:r>
            <a:endParaRPr sz="505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9600" y="4549647"/>
            <a:ext cx="3663950" cy="186245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42900" marR="5080" indent="-330835">
              <a:lnSpc>
                <a:spcPts val="6520"/>
              </a:lnSpc>
              <a:spcBef>
                <a:spcPts val="1505"/>
              </a:spcBef>
            </a:pPr>
            <a:r>
              <a:rPr sz="6600" spc="-165" dirty="0">
                <a:solidFill>
                  <a:srgbClr val="FFBD58"/>
                </a:solidFill>
                <a:latin typeface="Trebuchet MS"/>
                <a:cs typeface="Trebuchet MS"/>
              </a:rPr>
              <a:t>Créons</a:t>
            </a:r>
            <a:r>
              <a:rPr sz="6600" spc="-670" dirty="0">
                <a:solidFill>
                  <a:srgbClr val="FFBD58"/>
                </a:solidFill>
                <a:latin typeface="Trebuchet MS"/>
                <a:cs typeface="Trebuchet MS"/>
              </a:rPr>
              <a:t> </a:t>
            </a:r>
            <a:r>
              <a:rPr sz="6600" spc="-555" dirty="0">
                <a:solidFill>
                  <a:srgbClr val="FFBD58"/>
                </a:solidFill>
                <a:latin typeface="Trebuchet MS"/>
                <a:cs typeface="Trebuchet MS"/>
              </a:rPr>
              <a:t>des </a:t>
            </a:r>
            <a:r>
              <a:rPr sz="6600" spc="-380" dirty="0" err="1">
                <a:solidFill>
                  <a:srgbClr val="FFBD58"/>
                </a:solidFill>
                <a:latin typeface="Trebuchet MS"/>
                <a:cs typeface="Trebuchet MS"/>
              </a:rPr>
              <a:t>emplois</a:t>
            </a:r>
            <a:r>
              <a:rPr sz="6600" spc="-620" dirty="0">
                <a:solidFill>
                  <a:srgbClr val="FFBD58"/>
                </a:solidFill>
                <a:latin typeface="Trebuchet MS"/>
                <a:cs typeface="Trebuchet MS"/>
              </a:rPr>
              <a:t> </a:t>
            </a:r>
            <a:r>
              <a:rPr sz="6600" spc="-545" dirty="0">
                <a:solidFill>
                  <a:srgbClr val="FFBD58"/>
                </a:solidFill>
                <a:latin typeface="Trebuchet MS"/>
                <a:cs typeface="Trebuchet MS"/>
              </a:rPr>
              <a:t>!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2331" y="6852966"/>
            <a:ext cx="7747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5" dirty="0">
                <a:solidFill>
                  <a:srgbClr val="FFFFFF"/>
                </a:solidFill>
                <a:latin typeface="UKIJ Esliye Tom"/>
                <a:cs typeface="UKIJ Esliye Tom"/>
              </a:rPr>
              <a:t>!</a:t>
            </a:r>
            <a:endParaRPr sz="1250">
              <a:latin typeface="UKIJ Esliye Tom"/>
              <a:cs typeface="UKIJ Esliye To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52" y="3835662"/>
            <a:ext cx="5836888" cy="256095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42900" marR="5080" indent="-330835">
              <a:lnSpc>
                <a:spcPts val="6520"/>
              </a:lnSpc>
              <a:spcBef>
                <a:spcPts val="1505"/>
              </a:spcBef>
              <a:tabLst>
                <a:tab pos="3329304" algn="l"/>
              </a:tabLst>
            </a:pP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  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FAI</a:t>
            </a: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SONS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 </a:t>
            </a: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            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PROGRESSER  NOS CLIENTS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36396" y="7555792"/>
            <a:ext cx="5407660" cy="204279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 marR="5080">
              <a:lnSpc>
                <a:spcPts val="7270"/>
              </a:lnSpc>
              <a:spcBef>
                <a:spcPts val="1455"/>
              </a:spcBef>
            </a:pPr>
            <a:r>
              <a:rPr sz="7150" spc="5" dirty="0">
                <a:solidFill>
                  <a:srgbClr val="4FF569"/>
                </a:solidFill>
                <a:latin typeface="Trebuchet MS"/>
                <a:cs typeface="Trebuchet MS"/>
              </a:rPr>
              <a:t>La</a:t>
            </a:r>
            <a:r>
              <a:rPr sz="7150" spc="-71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dirty="0">
                <a:solidFill>
                  <a:srgbClr val="4FF569"/>
                </a:solidFill>
                <a:latin typeface="Trebuchet MS"/>
                <a:cs typeface="Trebuchet MS"/>
              </a:rPr>
              <a:t>traduction  </a:t>
            </a:r>
            <a:r>
              <a:rPr sz="7150" spc="25" dirty="0">
                <a:solidFill>
                  <a:srgbClr val="4FF569"/>
                </a:solidFill>
                <a:latin typeface="Trebuchet MS"/>
                <a:cs typeface="Trebuchet MS"/>
              </a:rPr>
              <a:t>qui</a:t>
            </a:r>
            <a:r>
              <a:rPr sz="7150" spc="-670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-15" dirty="0">
                <a:solidFill>
                  <a:srgbClr val="4FF569"/>
                </a:solidFill>
                <a:latin typeface="Trebuchet MS"/>
                <a:cs typeface="Trebuchet MS"/>
              </a:rPr>
              <a:t>a</a:t>
            </a:r>
            <a:r>
              <a:rPr sz="7150" spc="-66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185" dirty="0">
                <a:solidFill>
                  <a:srgbClr val="4FF569"/>
                </a:solidFill>
                <a:latin typeface="Trebuchet MS"/>
                <a:cs typeface="Trebuchet MS"/>
              </a:rPr>
              <a:t>du</a:t>
            </a:r>
            <a:r>
              <a:rPr sz="7150" spc="-66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175" dirty="0">
                <a:solidFill>
                  <a:srgbClr val="4FF569"/>
                </a:solidFill>
                <a:latin typeface="Trebuchet MS"/>
                <a:cs typeface="Trebuchet MS"/>
              </a:rPr>
              <a:t>sens</a:t>
            </a:r>
            <a:endParaRPr sz="71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2966" y="853434"/>
            <a:ext cx="6628130" cy="2982227"/>
          </a:xfrm>
          <a:prstGeom prst="rect">
            <a:avLst/>
          </a:prstGeom>
        </p:spPr>
        <p:txBody>
          <a:bodyPr vert="horz" wrap="square" lIns="0" tIns="187325" rIns="0" bIns="0" rtlCol="0" anchor="t">
            <a:spAutoFit/>
          </a:bodyPr>
          <a:lstStyle/>
          <a:p>
            <a:pPr marL="12700" marR="5080" indent="193675">
              <a:lnSpc>
                <a:spcPts val="6830"/>
              </a:lnSpc>
              <a:spcBef>
                <a:spcPts val="1475"/>
              </a:spcBef>
            </a:pPr>
            <a:r>
              <a:rPr sz="6800" spc="-500" dirty="0" err="1">
                <a:solidFill>
                  <a:srgbClr val="FFFFFF"/>
                </a:solidFill>
                <a:latin typeface="Arial"/>
                <a:cs typeface="Arial"/>
              </a:rPr>
              <a:t>Mobilis</a:t>
            </a:r>
            <a:r>
              <a:rPr lang="fr-FR" sz="6800" spc="-500" dirty="0" err="1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lang="fr-FR" sz="6800" spc="-5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sz="68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spc="-610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6800" spc="-475" dirty="0" err="1">
                <a:solidFill>
                  <a:srgbClr val="FFFFFF"/>
                </a:solidFill>
                <a:latin typeface="Arial"/>
                <a:cs typeface="Arial"/>
              </a:rPr>
              <a:t>meilleurs</a:t>
            </a:r>
            <a:r>
              <a:rPr lang="fr-FR" sz="6800" spc="-225" dirty="0">
                <a:solidFill>
                  <a:srgbClr val="FFFFFF"/>
                </a:solidFill>
                <a:latin typeface="Arial"/>
                <a:cs typeface="Arial"/>
              </a:rPr>
              <a:t> t</a:t>
            </a:r>
            <a:r>
              <a:rPr lang="fr-FR" sz="6800" spc="-280" dirty="0">
                <a:solidFill>
                  <a:srgbClr val="FFFFFF"/>
                </a:solidFill>
                <a:latin typeface="Arial"/>
                <a:cs typeface="Arial"/>
              </a:rPr>
              <a:t>alents</a:t>
            </a:r>
            <a:endParaRPr sz="6800" dirty="0">
              <a:latin typeface="Arial"/>
              <a:cs typeface="Arial"/>
            </a:endParaRPr>
          </a:p>
          <a:p>
            <a:pPr marL="174625" algn="ctr">
              <a:lnSpc>
                <a:spcPct val="100000"/>
              </a:lnSpc>
              <a:spcBef>
                <a:spcPts val="2265"/>
              </a:spcBef>
            </a:pPr>
            <a:r>
              <a:rPr sz="4900" i="1" spc="-114" dirty="0">
                <a:solidFill>
                  <a:srgbClr val="FF904D"/>
                </a:solidFill>
                <a:latin typeface="Arial"/>
                <a:cs typeface="Arial"/>
              </a:rPr>
              <a:t>La</a:t>
            </a:r>
            <a:r>
              <a:rPr sz="4900" i="1" spc="-145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900" i="1" spc="40" dirty="0">
                <a:solidFill>
                  <a:srgbClr val="FF904D"/>
                </a:solidFill>
                <a:latin typeface="Arial"/>
                <a:cs typeface="Arial"/>
              </a:rPr>
              <a:t>curiosité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6078" y="3742968"/>
            <a:ext cx="2976880" cy="21551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60960" algn="just">
              <a:lnSpc>
                <a:spcPts val="5450"/>
              </a:lnSpc>
              <a:spcBef>
                <a:spcPts val="635"/>
              </a:spcBef>
            </a:pPr>
            <a:r>
              <a:rPr sz="4900" i="1" spc="-150" dirty="0">
                <a:solidFill>
                  <a:srgbClr val="FF904D"/>
                </a:solidFill>
                <a:latin typeface="Arial"/>
                <a:cs typeface="Arial"/>
              </a:rPr>
              <a:t>est </a:t>
            </a:r>
            <a:r>
              <a:rPr sz="4900" i="1" spc="40" dirty="0">
                <a:solidFill>
                  <a:srgbClr val="FF904D"/>
                </a:solidFill>
                <a:latin typeface="Arial"/>
                <a:cs typeface="Arial"/>
              </a:rPr>
              <a:t>un </a:t>
            </a:r>
            <a:r>
              <a:rPr sz="4900" i="1" dirty="0">
                <a:solidFill>
                  <a:srgbClr val="FF904D"/>
                </a:solidFill>
                <a:latin typeface="Arial"/>
                <a:cs typeface="Arial"/>
              </a:rPr>
              <a:t>bon  </a:t>
            </a:r>
            <a:r>
              <a:rPr sz="4900" i="1" spc="20" dirty="0">
                <a:solidFill>
                  <a:srgbClr val="FF904D"/>
                </a:solidFill>
                <a:latin typeface="Arial"/>
                <a:cs typeface="Arial"/>
              </a:rPr>
              <a:t>défaut </a:t>
            </a:r>
            <a:r>
              <a:rPr sz="4900" i="1" spc="-70" dirty="0">
                <a:solidFill>
                  <a:srgbClr val="FF904D"/>
                </a:solidFill>
                <a:latin typeface="Arial"/>
                <a:cs typeface="Arial"/>
              </a:rPr>
              <a:t>en  </a:t>
            </a:r>
            <a:r>
              <a:rPr sz="4900" i="1" spc="275" dirty="0">
                <a:solidFill>
                  <a:srgbClr val="FF904D"/>
                </a:solidFill>
                <a:latin typeface="Arial"/>
                <a:cs typeface="Arial"/>
              </a:rPr>
              <a:t>i</a:t>
            </a:r>
            <a:r>
              <a:rPr sz="4900" i="1" spc="135" dirty="0">
                <a:solidFill>
                  <a:srgbClr val="FF904D"/>
                </a:solidFill>
                <a:latin typeface="Arial"/>
                <a:cs typeface="Arial"/>
              </a:rPr>
              <a:t>nn</a:t>
            </a:r>
            <a:r>
              <a:rPr sz="4900" i="1" spc="-25" dirty="0">
                <a:solidFill>
                  <a:srgbClr val="FF904D"/>
                </a:solidFill>
                <a:latin typeface="Arial"/>
                <a:cs typeface="Arial"/>
              </a:rPr>
              <a:t>o</a:t>
            </a:r>
            <a:r>
              <a:rPr sz="4900" i="1" spc="-35" dirty="0">
                <a:solidFill>
                  <a:srgbClr val="FF904D"/>
                </a:solidFill>
                <a:latin typeface="Arial"/>
                <a:cs typeface="Arial"/>
              </a:rPr>
              <a:t>v</a:t>
            </a:r>
            <a:r>
              <a:rPr sz="4900" i="1" spc="-225" dirty="0">
                <a:solidFill>
                  <a:srgbClr val="FF904D"/>
                </a:solidFill>
                <a:latin typeface="Arial"/>
                <a:cs typeface="Arial"/>
              </a:rPr>
              <a:t>a</a:t>
            </a:r>
            <a:r>
              <a:rPr sz="4900" i="1" spc="235" dirty="0">
                <a:solidFill>
                  <a:srgbClr val="FF904D"/>
                </a:solidFill>
                <a:latin typeface="Arial"/>
                <a:cs typeface="Arial"/>
              </a:rPr>
              <a:t>t</a:t>
            </a:r>
            <a:r>
              <a:rPr sz="4900" i="1" spc="275" dirty="0">
                <a:solidFill>
                  <a:srgbClr val="FF904D"/>
                </a:solidFill>
                <a:latin typeface="Arial"/>
                <a:cs typeface="Arial"/>
              </a:rPr>
              <a:t>i</a:t>
            </a:r>
            <a:r>
              <a:rPr sz="4900" i="1" spc="-25" dirty="0">
                <a:solidFill>
                  <a:srgbClr val="FF904D"/>
                </a:solidFill>
                <a:latin typeface="Arial"/>
                <a:cs typeface="Arial"/>
              </a:rPr>
              <a:t>o</a:t>
            </a:r>
            <a:r>
              <a:rPr sz="4900" i="1" spc="135" dirty="0">
                <a:solidFill>
                  <a:srgbClr val="FF904D"/>
                </a:solidFill>
                <a:latin typeface="Arial"/>
                <a:cs typeface="Arial"/>
              </a:rPr>
              <a:t>n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0" y="6746917"/>
            <a:ext cx="5167425" cy="1313821"/>
          </a:xfrm>
          <a:prstGeom prst="rect">
            <a:avLst/>
          </a:prstGeom>
        </p:spPr>
        <p:txBody>
          <a:bodyPr vert="horz" wrap="square" lIns="0" tIns="201295" rIns="0" bIns="0" rtlCol="0" anchor="t">
            <a:spAutoFit/>
          </a:bodyPr>
          <a:lstStyle/>
          <a:p>
            <a:pPr marL="12065" marR="5080" indent="67310">
              <a:lnSpc>
                <a:spcPct val="65500"/>
              </a:lnSpc>
              <a:spcBef>
                <a:spcPts val="1585"/>
              </a:spcBef>
            </a:pPr>
            <a:r>
              <a:rPr lang="fr-FR" sz="36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Traduisons   </a:t>
            </a:r>
            <a:r>
              <a:rPr sz="3600" b="1" spc="-11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pour</a:t>
            </a:r>
            <a:r>
              <a:rPr lang="fr-FR" sz="3600" b="1" spc="-11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600" b="1" spc="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faire</a:t>
            </a:r>
            <a:r>
              <a:rPr lang="fr-FR" sz="3600" b="1" spc="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fr-FR" sz="3600" b="1" spc="-3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croître</a:t>
            </a:r>
            <a:r>
              <a:rPr sz="3600" b="1" spc="-3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-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votre</a:t>
            </a:r>
            <a:r>
              <a:rPr lang="fr-FR" sz="3600" b="1" spc="-8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600" b="1" spc="-9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entreprise</a:t>
            </a:r>
            <a:endParaRPr sz="3600" dirty="0" err="1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695" y="7950285"/>
            <a:ext cx="8481810" cy="2007601"/>
          </a:xfrm>
          <a:prstGeom prst="rect">
            <a:avLst/>
          </a:prstGeom>
        </p:spPr>
        <p:txBody>
          <a:bodyPr vert="horz" wrap="square" lIns="0" tIns="344805" rIns="0" bIns="0" rtlCol="0">
            <a:spAutoFit/>
          </a:bodyPr>
          <a:lstStyle/>
          <a:p>
            <a:pPr marL="1268730" algn="ctr">
              <a:lnSpc>
                <a:spcPct val="100000"/>
              </a:lnSpc>
              <a:spcBef>
                <a:spcPts val="2715"/>
              </a:spcBef>
            </a:pPr>
            <a:r>
              <a:rPr sz="4950" b="1" spc="170" dirty="0">
                <a:solidFill>
                  <a:srgbClr val="00ACA8"/>
                </a:solidFill>
                <a:latin typeface="Trebuchet MS"/>
                <a:cs typeface="Trebuchet MS"/>
              </a:rPr>
              <a:t>Yes </a:t>
            </a:r>
            <a:r>
              <a:rPr sz="4950" b="1" spc="180" dirty="0">
                <a:solidFill>
                  <a:srgbClr val="00ACA8"/>
                </a:solidFill>
                <a:latin typeface="Trebuchet MS"/>
                <a:cs typeface="Trebuchet MS"/>
              </a:rPr>
              <a:t>We</a:t>
            </a:r>
            <a:r>
              <a:rPr sz="4950" b="1" spc="-1035" dirty="0">
                <a:solidFill>
                  <a:srgbClr val="00ACA8"/>
                </a:solidFill>
                <a:latin typeface="Trebuchet MS"/>
                <a:cs typeface="Trebuchet MS"/>
              </a:rPr>
              <a:t> </a:t>
            </a:r>
            <a:r>
              <a:rPr sz="4950" b="1" spc="-5" dirty="0">
                <a:solidFill>
                  <a:srgbClr val="00ACA8"/>
                </a:solidFill>
                <a:latin typeface="Trebuchet MS"/>
                <a:cs typeface="Trebuchet MS"/>
              </a:rPr>
              <a:t>can</a:t>
            </a:r>
            <a:endParaRPr sz="4950" dirty="0">
              <a:latin typeface="Trebuchet MS"/>
              <a:cs typeface="Trebuchet MS"/>
            </a:endParaRPr>
          </a:p>
          <a:p>
            <a:pPr marL="12700" marR="387350" indent="227965">
              <a:lnSpc>
                <a:spcPts val="4660"/>
              </a:lnSpc>
              <a:spcBef>
                <a:spcPts val="2270"/>
              </a:spcBef>
              <a:tabLst>
                <a:tab pos="3061970" algn="l"/>
              </a:tabLst>
            </a:pPr>
            <a:r>
              <a:rPr sz="3950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950" spc="-2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950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7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950" spc="3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950" spc="1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950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10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950" spc="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950" spc="-18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3950" spc="95" dirty="0">
                <a:solidFill>
                  <a:srgbClr val="FFFFFF"/>
                </a:solidFill>
                <a:latin typeface="Arial"/>
                <a:cs typeface="Arial"/>
              </a:rPr>
              <a:t>réussirons..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6800" y="580073"/>
            <a:ext cx="5112244" cy="4658327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642620" indent="219710">
              <a:lnSpc>
                <a:spcPts val="5340"/>
              </a:lnSpc>
              <a:spcBef>
                <a:spcPts val="625"/>
              </a:spcBef>
            </a:pPr>
            <a:r>
              <a:rPr sz="4800" i="1" spc="-60" dirty="0">
                <a:solidFill>
                  <a:srgbClr val="CB6BE6"/>
                </a:solidFill>
                <a:latin typeface="Arial"/>
                <a:cs typeface="Arial"/>
              </a:rPr>
              <a:t>Protégeons  </a:t>
            </a:r>
            <a:r>
              <a:rPr sz="4800" i="1" spc="135" dirty="0" err="1">
                <a:solidFill>
                  <a:srgbClr val="CB6BE6"/>
                </a:solidFill>
                <a:latin typeface="Arial"/>
                <a:cs typeface="Arial"/>
              </a:rPr>
              <a:t>l'innovation</a:t>
            </a:r>
            <a:r>
              <a:rPr sz="4800" i="1" spc="135" dirty="0">
                <a:solidFill>
                  <a:srgbClr val="CB6BE6"/>
                </a:solidFill>
                <a:latin typeface="Arial"/>
                <a:cs typeface="Arial"/>
              </a:rPr>
              <a:t> !</a:t>
            </a:r>
            <a:endParaRPr lang="fr-FR" sz="4800" i="1" spc="135" dirty="0">
              <a:solidFill>
                <a:srgbClr val="CB6BE6"/>
              </a:solidFill>
              <a:latin typeface="Arial"/>
              <a:cs typeface="Arial"/>
            </a:endParaRPr>
          </a:p>
          <a:p>
            <a:pPr marL="12700" marR="642620" indent="219710">
              <a:lnSpc>
                <a:spcPts val="5340"/>
              </a:lnSpc>
              <a:spcBef>
                <a:spcPts val="625"/>
              </a:spcBef>
            </a:pPr>
            <a:endParaRPr sz="4800" i="1" spc="135" dirty="0">
              <a:solidFill>
                <a:srgbClr val="CB6BE6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r>
              <a:rPr lang="fr-FR" sz="4000" b="1" spc="-45" dirty="0">
                <a:solidFill>
                  <a:srgbClr val="FF66C3"/>
                </a:solidFill>
                <a:latin typeface="Arial"/>
                <a:cs typeface="Arial"/>
              </a:rPr>
              <a:t>Pa</a:t>
            </a:r>
            <a:r>
              <a:rPr lang="fr-FR" sz="4000" b="1" spc="175" dirty="0">
                <a:solidFill>
                  <a:srgbClr val="FF66C3"/>
                </a:solidFill>
                <a:latin typeface="Arial"/>
                <a:cs typeface="Arial"/>
              </a:rPr>
              <a:t>r</a:t>
            </a:r>
            <a:r>
              <a:rPr lang="fr-FR" sz="4000" b="1" spc="10" dirty="0">
                <a:solidFill>
                  <a:srgbClr val="FF66C3"/>
                </a:solidFill>
                <a:latin typeface="Arial"/>
                <a:cs typeface="Arial"/>
              </a:rPr>
              <a:t>t</a:t>
            </a:r>
            <a:r>
              <a:rPr lang="fr-FR" sz="4000" b="1" spc="125" dirty="0">
                <a:solidFill>
                  <a:srgbClr val="FF66C3"/>
                </a:solidFill>
                <a:latin typeface="Arial"/>
                <a:cs typeface="Arial"/>
              </a:rPr>
              <a:t>i</a:t>
            </a:r>
            <a:r>
              <a:rPr lang="fr-FR" sz="4000" b="1" spc="-195" dirty="0">
                <a:solidFill>
                  <a:srgbClr val="FF66C3"/>
                </a:solidFill>
                <a:latin typeface="Arial"/>
                <a:cs typeface="Arial"/>
              </a:rPr>
              <a:t>c</a:t>
            </a:r>
            <a:r>
              <a:rPr lang="fr-FR" sz="4000" b="1" spc="125" dirty="0">
                <a:solidFill>
                  <a:srgbClr val="FF66C3"/>
                </a:solidFill>
                <a:latin typeface="Arial"/>
                <a:cs typeface="Arial"/>
              </a:rPr>
              <a:t>i</a:t>
            </a:r>
            <a:r>
              <a:rPr lang="fr-FR" sz="4000" b="1" spc="-220" dirty="0">
                <a:solidFill>
                  <a:srgbClr val="FF66C3"/>
                </a:solidFill>
                <a:latin typeface="Arial"/>
                <a:cs typeface="Arial"/>
              </a:rPr>
              <a:t>p</a:t>
            </a:r>
            <a:r>
              <a:rPr lang="fr-FR" sz="4000" b="1" spc="-204" dirty="0">
                <a:solidFill>
                  <a:srgbClr val="FF66C3"/>
                </a:solidFill>
                <a:latin typeface="Arial"/>
                <a:cs typeface="Arial"/>
              </a:rPr>
              <a:t>o</a:t>
            </a:r>
            <a:r>
              <a:rPr lang="fr-FR" sz="4000" b="1" spc="45" dirty="0">
                <a:solidFill>
                  <a:srgbClr val="FF66C3"/>
                </a:solidFill>
                <a:latin typeface="Arial"/>
                <a:cs typeface="Arial"/>
              </a:rPr>
              <a:t>n</a:t>
            </a:r>
            <a:r>
              <a:rPr lang="fr-FR" sz="4000" b="1" spc="-195" dirty="0">
                <a:solidFill>
                  <a:srgbClr val="FF66C3"/>
                </a:solidFill>
                <a:latin typeface="Arial"/>
                <a:cs typeface="Arial"/>
              </a:rPr>
              <a:t>s  </a:t>
            </a:r>
            <a:r>
              <a:rPr lang="fr-FR" sz="4000" b="1" spc="-45" dirty="0">
                <a:solidFill>
                  <a:srgbClr val="FF66C3"/>
                </a:solidFill>
                <a:latin typeface="Arial"/>
                <a:cs typeface="Arial"/>
              </a:rPr>
              <a:t>à </a:t>
            </a:r>
            <a:r>
              <a:rPr lang="fr-FR" sz="4000" b="1" spc="-110" dirty="0">
                <a:solidFill>
                  <a:srgbClr val="FF66C3"/>
                </a:solidFill>
                <a:latin typeface="Arial"/>
                <a:cs typeface="Arial"/>
              </a:rPr>
              <a:t>une  </a:t>
            </a:r>
            <a:r>
              <a:rPr lang="fr-FR" sz="4000" b="1" spc="-40" dirty="0">
                <a:solidFill>
                  <a:srgbClr val="FF66C3"/>
                </a:solidFill>
                <a:latin typeface="Arial"/>
                <a:cs typeface="Arial"/>
              </a:rPr>
              <a:t>meilleure  </a:t>
            </a:r>
            <a:r>
              <a:rPr lang="fr-FR" sz="4000" b="1" spc="-90" dirty="0">
                <a:solidFill>
                  <a:srgbClr val="FF66C3"/>
                </a:solidFill>
                <a:latin typeface="Arial"/>
                <a:cs typeface="Arial"/>
              </a:rPr>
              <a:t>hygiène </a:t>
            </a:r>
            <a:r>
              <a:rPr lang="fr-FR" sz="4000" b="1" spc="-254" dirty="0">
                <a:solidFill>
                  <a:srgbClr val="FF66C3"/>
                </a:solidFill>
                <a:latin typeface="Arial"/>
                <a:cs typeface="Arial"/>
              </a:rPr>
              <a:t>de  </a:t>
            </a:r>
            <a:r>
              <a:rPr lang="fr-FR" sz="4000" b="1" spc="-55" dirty="0">
                <a:solidFill>
                  <a:srgbClr val="FF66C3"/>
                </a:solidFill>
                <a:latin typeface="Arial"/>
                <a:cs typeface="Arial"/>
              </a:rPr>
              <a:t>vie</a:t>
            </a:r>
            <a:endParaRPr lang="fr-FR"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0" y="6120128"/>
            <a:ext cx="6930446" cy="1286250"/>
          </a:xfrm>
          <a:prstGeom prst="rect">
            <a:avLst/>
          </a:prstGeom>
        </p:spPr>
        <p:txBody>
          <a:bodyPr vert="horz" wrap="square" lIns="0" tIns="105410" rIns="0" bIns="0" rtlCol="0" anchor="t">
            <a:spAutoFit/>
          </a:bodyPr>
          <a:lstStyle/>
          <a:p>
            <a:pPr marL="273685" marR="5080" indent="-261620">
              <a:lnSpc>
                <a:spcPts val="4180"/>
              </a:lnSpc>
              <a:spcBef>
                <a:spcPts val="830"/>
              </a:spcBef>
            </a:pPr>
            <a:endParaRPr lang="fr-FR" sz="3100" b="1" spc="-45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273685" marR="5080" indent="-261620">
              <a:lnSpc>
                <a:spcPts val="4180"/>
              </a:lnSpc>
              <a:spcBef>
                <a:spcPts val="830"/>
              </a:spcBef>
            </a:pPr>
            <a:r>
              <a:rPr lang="fr-FR"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Persévé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</a:t>
            </a:r>
            <a:r>
              <a:rPr lang="fr-FR"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ons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face 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aux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difficulté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050" spc="-35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!</a:t>
            </a:r>
            <a:endParaRPr sz="405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62" y="0"/>
            <a:ext cx="18287999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reau avec des éléments de productivité">
            <a:extLst>
              <a:ext uri="{FF2B5EF4-FFF2-40B4-BE49-F238E27FC236}">
                <a16:creationId xmlns:a16="http://schemas.microsoft.com/office/drawing/2014/main" id="{18A0C053-29D7-9DEC-7696-F42370DC5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4763" y="35964"/>
            <a:ext cx="18288000" cy="102869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C6234F-F3E2-42E4-9686-B51A44AAAF0A}"/>
              </a:ext>
            </a:extLst>
          </p:cNvPr>
          <p:cNvSpPr txBox="1"/>
          <p:nvPr/>
        </p:nvSpPr>
        <p:spPr>
          <a:xfrm>
            <a:off x="3048000" y="1028700"/>
            <a:ext cx="12192000" cy="678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cette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conférence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nous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réfléchirons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les notions de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Prix de vente.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Du prix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psychologique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Des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outils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qui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permettraient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calculer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marge c</a:t>
            </a:r>
            <a:r>
              <a:rPr lang="en-US" sz="2800" b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ommerciale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afin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ne pas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vendre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à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Des leviers qui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permettraient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d'augmenter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marge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commerciale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(prix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d'achat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des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possibilités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vendre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à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l'international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donc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traduire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site web et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plaquettes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commerciales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..).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 descr="Une image contenant oiseau, arbre, extérieur, oiseau de proie&#10;&#10;Description générée automatiquement">
            <a:extLst>
              <a:ext uri="{FF2B5EF4-FFF2-40B4-BE49-F238E27FC236}">
                <a16:creationId xmlns:a16="http://schemas.microsoft.com/office/drawing/2014/main" id="{380FBE08-62E1-4A0E-8928-F8888BB07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80655"/>
            <a:ext cx="2362200" cy="1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01104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7821" y="9456584"/>
            <a:ext cx="412750" cy="172720"/>
          </a:xfrm>
          <a:custGeom>
            <a:avLst/>
            <a:gdLst/>
            <a:ahLst/>
            <a:cxnLst/>
            <a:rect l="l" t="t" r="r" b="b"/>
            <a:pathLst>
              <a:path w="412750" h="172720">
                <a:moveTo>
                  <a:pt x="412153" y="86118"/>
                </a:moveTo>
                <a:lnTo>
                  <a:pt x="284340" y="0"/>
                </a:lnTo>
                <a:lnTo>
                  <a:pt x="284340" y="73139"/>
                </a:lnTo>
                <a:lnTo>
                  <a:pt x="0" y="73139"/>
                </a:lnTo>
                <a:lnTo>
                  <a:pt x="0" y="99098"/>
                </a:lnTo>
                <a:lnTo>
                  <a:pt x="284340" y="99098"/>
                </a:lnTo>
                <a:lnTo>
                  <a:pt x="284340" y="172237"/>
                </a:lnTo>
                <a:lnTo>
                  <a:pt x="412153" y="8611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1089" y="328622"/>
            <a:ext cx="1495424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9222512"/>
            <a:ext cx="6699250" cy="79701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  <a:endParaRPr sz="1400" spc="-10" dirty="0">
              <a:solidFill>
                <a:srgbClr val="F7F7F7"/>
              </a:solidFill>
              <a:latin typeface="Noto Sans"/>
            </a:endParaRP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 84</a:t>
            </a:r>
            <a:r>
              <a:rPr sz="1400" spc="-10" dirty="0">
                <a:solidFill>
                  <a:srgbClr val="F7F7F7"/>
                </a:solidFill>
                <a:latin typeface="Noto Sans"/>
              </a:rPr>
              <a:t> T</a:t>
            </a: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65230" y="2390097"/>
            <a:ext cx="8026970" cy="379398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7300"/>
              </a:lnSpc>
              <a:spcBef>
                <a:spcPts val="385"/>
              </a:spcBef>
            </a:pPr>
            <a:r>
              <a:rPr lang="fr-FR" sz="3600" dirty="0">
                <a:latin typeface="Trebuchet MS" panose="020B0603020202020204" pitchFamily="34" charset="0"/>
                <a:ea typeface="+mn-ea"/>
                <a:cs typeface="+mn-cs"/>
              </a:rPr>
              <a:t>un prix de vente ?</a:t>
            </a:r>
            <a:br>
              <a:rPr lang="fr-FR" sz="3600" dirty="0"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fr-FR" sz="3600" dirty="0">
                <a:latin typeface="Trebuchet MS" panose="020B0603020202020204" pitchFamily="34" charset="0"/>
                <a:ea typeface="+mn-ea"/>
                <a:cs typeface="+mn-cs"/>
              </a:rPr>
              <a:t>Prix psychologique ?  </a:t>
            </a: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endParaRPr sz="6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784" y="9173173"/>
            <a:ext cx="10467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latin typeface="Trebuchet MS" panose="020B0603020202020204" pitchFamily="34" charset="0"/>
              </a:rPr>
              <a:t>Https://</a:t>
            </a:r>
            <a:r>
              <a:rPr sz="3600" b="1" dirty="0">
                <a:latin typeface="Trebuchet MS" panose="020B0603020202020204" pitchFamily="34" charset="0"/>
              </a:rPr>
              <a:t>esculapeathenatraductions.com</a:t>
            </a:r>
          </a:p>
        </p:txBody>
      </p:sp>
      <p:pic>
        <p:nvPicPr>
          <p:cNvPr id="15" name="Image 14" descr="Une image contenant oiseau, arbre, extérieur, oiseau de proie&#10;&#10;Description générée automatiquement">
            <a:extLst>
              <a:ext uri="{FF2B5EF4-FFF2-40B4-BE49-F238E27FC236}">
                <a16:creationId xmlns:a16="http://schemas.microsoft.com/office/drawing/2014/main" id="{74C0F6A0-784B-4DCF-9D25-14134EF09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0741"/>
            <a:ext cx="2362200" cy="1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5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342018" y="12700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162255" y="137317"/>
            <a:ext cx="9120982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853737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003755" y="48417"/>
            <a:ext cx="7279484" cy="72794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68139" y="914401"/>
            <a:ext cx="6515098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4872FFF-0DD8-4435-84B9-29225460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1D42D2-BEEA-4084-8965-CA68D578E2E2}"/>
              </a:ext>
            </a:extLst>
          </p:cNvPr>
          <p:cNvSpPr txBox="1"/>
          <p:nvPr/>
        </p:nvSpPr>
        <p:spPr>
          <a:xfrm>
            <a:off x="11299065" y="942925"/>
            <a:ext cx="5957853" cy="454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8" name="Snip Diagonal Corner Rectangle 6">
            <a:extLst>
              <a:ext uri="{FF2B5EF4-FFF2-40B4-BE49-F238E27FC236}">
                <a16:creationId xmlns:a16="http://schemas.microsoft.com/office/drawing/2014/main" id="{FBD7AE5A-DF68-4E58-ABFF-B4219A1FE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64" y="-3"/>
            <a:ext cx="10829283" cy="10287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ED9114F-24AE-47CE-9DB5-AEAC50B17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4308" y="0"/>
            <a:ext cx="3537788" cy="4623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DE89F02-ACEE-40E4-9C69-05C0D0DEB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6051973"/>
            <a:ext cx="4274193" cy="4221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D1CC48-9698-4EFC-B43B-BC82FC50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1410DE-C04E-4DC6-8B4F-BAE369B63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83929F-F193-4659-BD96-667CC892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7A3A5B6-D5E0-4782-A7F3-E4AB5F666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D80BBE-50E6-4D84-8F39-C0A98D88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AAD51E4-37BF-4D28-B830-6AC80A699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bject 4"/>
          <p:cNvSpPr/>
          <p:nvPr/>
        </p:nvSpPr>
        <p:spPr>
          <a:xfrm>
            <a:off x="1021559" y="271468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856AF40-7B1E-495D-8C0C-BBC33273E967}"/>
              </a:ext>
            </a:extLst>
          </p:cNvPr>
          <p:cNvSpPr txBox="1"/>
          <p:nvPr/>
        </p:nvSpPr>
        <p:spPr>
          <a:xfrm>
            <a:off x="7542202" y="813599"/>
            <a:ext cx="9157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Trebuchet MS" panose="020B0603020202020204" pitchFamily="34" charset="0"/>
              </a:rPr>
              <a:t>P</a:t>
            </a:r>
            <a:r>
              <a:rPr lang="fr-FR" sz="2800" b="1" i="0" dirty="0">
                <a:effectLst/>
                <a:latin typeface="Trebuchet MS" panose="020B0603020202020204" pitchFamily="34" charset="0"/>
              </a:rPr>
              <a:t>rix de vente ? </a:t>
            </a:r>
            <a:endParaRPr lang="fr-FR" sz="2800" b="1" dirty="0">
              <a:latin typeface="Trebuchet MS" panose="020B0603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37EA0FA-822B-44F5-9B36-99821601C30E}"/>
              </a:ext>
            </a:extLst>
          </p:cNvPr>
          <p:cNvSpPr/>
          <p:nvPr/>
        </p:nvSpPr>
        <p:spPr>
          <a:xfrm>
            <a:off x="1031082" y="192498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C8527368-9ABF-4921-9F37-8181ED737174}"/>
              </a:ext>
            </a:extLst>
          </p:cNvPr>
          <p:cNvSpPr/>
          <p:nvPr/>
        </p:nvSpPr>
        <p:spPr>
          <a:xfrm>
            <a:off x="901147" y="303370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D4B95E4-DE66-405D-8225-BA398CAB3F25}"/>
              </a:ext>
            </a:extLst>
          </p:cNvPr>
          <p:cNvSpPr/>
          <p:nvPr/>
        </p:nvSpPr>
        <p:spPr>
          <a:xfrm>
            <a:off x="887705" y="317980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848941" y="1892300"/>
            <a:ext cx="7229479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QUELLES SONT LES FORCES DE MON BUSINESS ?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48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 err="1">
                <a:latin typeface="Trebuchet MS" panose="020B0603020202020204" pitchFamily="34" charset="0"/>
              </a:rPr>
              <a:t>Vous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avez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une</a:t>
            </a:r>
            <a:r>
              <a:rPr lang="en-US" sz="2500" b="1" dirty="0">
                <a:latin typeface="Trebuchet MS" panose="020B0603020202020204" pitchFamily="34" charset="0"/>
              </a:rPr>
              <a:t> forte </a:t>
            </a:r>
            <a:r>
              <a:rPr lang="en-US" sz="2500" b="1" dirty="0" err="1">
                <a:latin typeface="Trebuchet MS" panose="020B0603020202020204" pitchFamily="34" charset="0"/>
              </a:rPr>
              <a:t>notoriété</a:t>
            </a:r>
            <a:r>
              <a:rPr lang="en-US" sz="2500" b="1" dirty="0">
                <a:latin typeface="Trebuchet MS" panose="020B0603020202020204" pitchFamily="34" charset="0"/>
              </a:rPr>
              <a:t>? </a:t>
            </a: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 err="1">
                <a:latin typeface="Trebuchet MS" panose="020B0603020202020204" pitchFamily="34" charset="0"/>
              </a:rPr>
              <a:t>Votre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produit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ou</a:t>
            </a:r>
            <a:r>
              <a:rPr lang="en-US" sz="2500" b="1" dirty="0">
                <a:latin typeface="Trebuchet MS" panose="020B0603020202020204" pitchFamily="34" charset="0"/>
              </a:rPr>
              <a:t> service </a:t>
            </a:r>
            <a:r>
              <a:rPr lang="en-US" sz="2500" b="1" dirty="0" err="1">
                <a:latin typeface="Trebuchet MS" panose="020B0603020202020204" pitchFamily="34" charset="0"/>
              </a:rPr>
              <a:t>est</a:t>
            </a:r>
            <a:r>
              <a:rPr lang="en-US" sz="2500" b="1" dirty="0">
                <a:latin typeface="Trebuchet MS" panose="020B0603020202020204" pitchFamily="34" charset="0"/>
              </a:rPr>
              <a:t> très </a:t>
            </a:r>
            <a:r>
              <a:rPr lang="en-US" sz="2500" b="1" dirty="0" err="1">
                <a:latin typeface="Trebuchet MS" panose="020B0603020202020204" pitchFamily="34" charset="0"/>
              </a:rPr>
              <a:t>demandé</a:t>
            </a:r>
            <a:r>
              <a:rPr lang="en-US" sz="2500" b="1" dirty="0">
                <a:latin typeface="Trebuchet MS" panose="020B0603020202020204" pitchFamily="34" charset="0"/>
              </a:rPr>
              <a:t> ?</a:t>
            </a: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 err="1">
                <a:latin typeface="Trebuchet MS" panose="020B0603020202020204" pitchFamily="34" charset="0"/>
              </a:rPr>
              <a:t>Vous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offrez</a:t>
            </a:r>
            <a:r>
              <a:rPr lang="en-US" sz="2500" b="1" dirty="0">
                <a:latin typeface="Trebuchet MS" panose="020B0603020202020204" pitchFamily="34" charset="0"/>
              </a:rPr>
              <a:t> un service </a:t>
            </a:r>
            <a:r>
              <a:rPr lang="en-US" sz="2500" b="1" dirty="0" err="1">
                <a:latin typeface="Trebuchet MS" panose="020B0603020202020204" pitchFamily="34" charset="0"/>
              </a:rPr>
              <a:t>complet</a:t>
            </a:r>
            <a:r>
              <a:rPr lang="en-US" sz="2500" b="1" dirty="0">
                <a:latin typeface="Trebuchet MS" panose="020B0603020202020204" pitchFamily="34" charset="0"/>
              </a:rPr>
              <a:t> ? </a:t>
            </a: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 err="1">
                <a:latin typeface="Trebuchet MS" panose="020B0603020202020204" pitchFamily="34" charset="0"/>
              </a:rPr>
              <a:t>Vous</a:t>
            </a:r>
            <a:r>
              <a:rPr lang="en-US" sz="2500" b="1" dirty="0">
                <a:latin typeface="Trebuchet MS" panose="020B0603020202020204" pitchFamily="34" charset="0"/>
              </a:rPr>
              <a:t> y </a:t>
            </a:r>
            <a:r>
              <a:rPr lang="en-US" sz="2500" b="1" dirty="0" err="1">
                <a:latin typeface="Trebuchet MS" panose="020B0603020202020204" pitchFamily="34" charset="0"/>
              </a:rPr>
              <a:t>mettez</a:t>
            </a:r>
            <a:r>
              <a:rPr lang="en-US" sz="2500" b="1" dirty="0">
                <a:latin typeface="Trebuchet MS" panose="020B0603020202020204" pitchFamily="34" charset="0"/>
              </a:rPr>
              <a:t> un “supplement </a:t>
            </a:r>
            <a:r>
              <a:rPr lang="en-US" sz="2500" b="1" dirty="0" err="1">
                <a:latin typeface="Trebuchet MS" panose="020B0603020202020204" pitchFamily="34" charset="0"/>
              </a:rPr>
              <a:t>d’âme</a:t>
            </a:r>
            <a:r>
              <a:rPr lang="en-US" sz="2500" b="1" dirty="0">
                <a:latin typeface="Trebuchet MS" panose="020B0603020202020204" pitchFamily="34" charset="0"/>
              </a:rPr>
              <a:t> “ ? </a:t>
            </a: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>
                <a:latin typeface="Trebuchet MS" panose="020B0603020202020204" pitchFamily="34" charset="0"/>
              </a:rPr>
              <a:t>Vos clients </a:t>
            </a:r>
            <a:r>
              <a:rPr lang="en-US" sz="2500" b="1" dirty="0" err="1">
                <a:latin typeface="Trebuchet MS" panose="020B0603020202020204" pitchFamily="34" charset="0"/>
              </a:rPr>
              <a:t>vous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recommandent</a:t>
            </a:r>
            <a:r>
              <a:rPr lang="en-US" sz="2500" b="1" dirty="0">
                <a:latin typeface="Trebuchet MS" panose="020B0603020202020204" pitchFamily="34" charset="0"/>
              </a:rPr>
              <a:t> ? </a:t>
            </a:r>
          </a:p>
          <a:p>
            <a:pPr indent="-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500" b="1" dirty="0" err="1">
                <a:latin typeface="Trebuchet MS" panose="020B0603020202020204" pitchFamily="34" charset="0"/>
              </a:rPr>
              <a:t>Votre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positionnement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est</a:t>
            </a:r>
            <a:r>
              <a:rPr lang="en-US" sz="2500" b="1" dirty="0">
                <a:latin typeface="Trebuchet MS" panose="020B0603020202020204" pitchFamily="34" charset="0"/>
              </a:rPr>
              <a:t> </a:t>
            </a:r>
            <a:r>
              <a:rPr lang="en-US" sz="2500" b="1" dirty="0" err="1">
                <a:latin typeface="Trebuchet MS" panose="020B0603020202020204" pitchFamily="34" charset="0"/>
              </a:rPr>
              <a:t>en</a:t>
            </a:r>
            <a:r>
              <a:rPr lang="en-US" sz="2500" b="1" dirty="0">
                <a:latin typeface="Trebuchet MS" panose="020B0603020202020204" pitchFamily="34" charset="0"/>
              </a:rPr>
              <a:t> phase avec les clients </a:t>
            </a:r>
            <a:r>
              <a:rPr lang="en-US" sz="2500" b="1" dirty="0" err="1">
                <a:latin typeface="Trebuchet MS" panose="020B0603020202020204" pitchFamily="34" charset="0"/>
              </a:rPr>
              <a:t>ciblés</a:t>
            </a:r>
            <a:r>
              <a:rPr lang="en-US" sz="2500" b="1" dirty="0">
                <a:latin typeface="Trebuchet MS" panose="020B0603020202020204" pitchFamily="34" charset="0"/>
              </a:rPr>
              <a:t> 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079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extérieur, eau, plage, ciel&#10;&#10;Description générée automatiquement">
            <a:extLst>
              <a:ext uri="{FF2B5EF4-FFF2-40B4-BE49-F238E27FC236}">
                <a16:creationId xmlns:a16="http://schemas.microsoft.com/office/drawing/2014/main" id="{12B1CEAE-F2BB-4BAD-88A8-C86B9A5B2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34429"/>
          <a:stretch/>
        </p:blipFill>
        <p:spPr>
          <a:xfrm>
            <a:off x="1321552" y="1210564"/>
            <a:ext cx="7214616" cy="7434072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9059861" y="2074066"/>
            <a:ext cx="7229479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9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Les Forces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700" b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i="0" dirty="0">
                <a:effectLst/>
                <a:latin typeface="Trebuchet MS" panose="020B0603020202020204" pitchFamily="34" charset="0"/>
              </a:rPr>
              <a:t>1ère Force : La Valeur ajoutée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dirty="0">
                <a:latin typeface="Trebuchet MS" panose="020B0603020202020204" pitchFamily="34" charset="0"/>
              </a:rPr>
              <a:t>L’identité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i="0" dirty="0">
                <a:effectLst/>
                <a:latin typeface="Trebuchet MS" panose="020B0603020202020204" pitchFamily="34" charset="0"/>
              </a:rPr>
              <a:t>Management et la qualité de la relation clients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i="0" dirty="0">
                <a:effectLst/>
                <a:latin typeface="Trebuchet MS" panose="020B0603020202020204" pitchFamily="34" charset="0"/>
              </a:rPr>
              <a:t>Le marketing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dirty="0">
                <a:latin typeface="Trebuchet MS" panose="020B0603020202020204" pitchFamily="34" charset="0"/>
              </a:rPr>
              <a:t>Aimer ses clients et être passionné(e)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i="0" dirty="0">
                <a:effectLst/>
                <a:latin typeface="Trebuchet MS" panose="020B0603020202020204" pitchFamily="34" charset="0"/>
              </a:rPr>
              <a:t>Se faire accompagner sur la partie juridique et financière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dirty="0">
                <a:latin typeface="Trebuchet MS" panose="020B0603020202020204" pitchFamily="34" charset="0"/>
              </a:rPr>
              <a:t>Être passionné(e)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11200" b="1" i="0" dirty="0">
              <a:effectLst/>
              <a:latin typeface="Trebuchet MS" panose="020B0603020202020204" pitchFamily="34" charset="0"/>
            </a:endParaRPr>
          </a:p>
          <a:p>
            <a:pPr indent="-5715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11200" b="1" dirty="0"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7 forces qui permettent à toute entreprise de réussir dans les affaires (kimochi.fr)</a:t>
            </a:r>
            <a:endParaRPr lang="fr-FR" sz="11200" b="1" dirty="0"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fr-FR" sz="2800" b="0" i="0" dirty="0">
              <a:solidFill>
                <a:srgbClr val="F44F15"/>
              </a:solidFill>
              <a:effectLst/>
              <a:latin typeface="Fjalla One" panose="02000506040000020004" pitchFamily="2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7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extérieur, eau, plage, ciel&#10;&#10;Description générée automatiquement">
            <a:extLst>
              <a:ext uri="{FF2B5EF4-FFF2-40B4-BE49-F238E27FC236}">
                <a16:creationId xmlns:a16="http://schemas.microsoft.com/office/drawing/2014/main" id="{12B1CEAE-F2BB-4BAD-88A8-C86B9A5B2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34429"/>
          <a:stretch/>
        </p:blipFill>
        <p:spPr>
          <a:xfrm>
            <a:off x="1321552" y="1210564"/>
            <a:ext cx="7214616" cy="7434072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969059" y="1985170"/>
            <a:ext cx="7229479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QUELLES EN SONT LES FAIBLESSES ?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>
                <a:latin typeface="Trebuchet MS" panose="020B0603020202020204" pitchFamily="34" charset="0"/>
              </a:rPr>
              <a:t>Les prix </a:t>
            </a:r>
            <a:r>
              <a:rPr lang="en-US" sz="3300" b="1" dirty="0" err="1">
                <a:latin typeface="Trebuchet MS" panose="020B0603020202020204" pitchFamily="34" charset="0"/>
              </a:rPr>
              <a:t>pratiqués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sont-ils</a:t>
            </a:r>
            <a:r>
              <a:rPr lang="en-US" sz="3300" b="1" dirty="0">
                <a:latin typeface="Trebuchet MS" panose="020B0603020202020204" pitchFamily="34" charset="0"/>
              </a:rPr>
              <a:t> trop </a:t>
            </a:r>
            <a:r>
              <a:rPr lang="en-US" sz="3300" b="1" dirty="0" err="1">
                <a:latin typeface="Trebuchet MS" panose="020B0603020202020204" pitchFamily="34" charset="0"/>
              </a:rPr>
              <a:t>hauts</a:t>
            </a:r>
            <a:r>
              <a:rPr lang="en-US" sz="3300" b="1" dirty="0">
                <a:latin typeface="Trebuchet MS" panose="020B0603020202020204" pitchFamily="34" charset="0"/>
              </a:rPr>
              <a:t> 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>
                <a:latin typeface="Trebuchet MS" panose="020B0603020202020204" pitchFamily="34" charset="0"/>
              </a:rPr>
              <a:t>Pas </a:t>
            </a:r>
            <a:r>
              <a:rPr lang="en-US" sz="3300" b="1" dirty="0" err="1">
                <a:latin typeface="Trebuchet MS" panose="020B0603020202020204" pitchFamily="34" charset="0"/>
              </a:rPr>
              <a:t>assez</a:t>
            </a:r>
            <a:r>
              <a:rPr lang="en-US" sz="3300" b="1" dirty="0">
                <a:latin typeface="Trebuchet MS" panose="020B0603020202020204" pitchFamily="34" charset="0"/>
              </a:rPr>
              <a:t> de clients </a:t>
            </a:r>
            <a:r>
              <a:rPr lang="en-US" sz="3300" b="1" dirty="0" err="1">
                <a:latin typeface="Trebuchet MS" panose="020B0603020202020204" pitchFamily="34" charset="0"/>
              </a:rPr>
              <a:t>réguliers</a:t>
            </a:r>
            <a:r>
              <a:rPr lang="en-US" sz="3300" b="1" dirty="0">
                <a:latin typeface="Trebuchet MS" panose="020B0603020202020204" pitchFamily="34" charset="0"/>
              </a:rPr>
              <a:t> 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>
                <a:latin typeface="Trebuchet MS" panose="020B0603020202020204" pitchFamily="34" charset="0"/>
              </a:rPr>
              <a:t>Est-</a:t>
            </a:r>
            <a:r>
              <a:rPr lang="en-US" sz="3300" b="1" dirty="0" err="1">
                <a:latin typeface="Trebuchet MS" panose="020B0603020202020204" pitchFamily="34" charset="0"/>
              </a:rPr>
              <a:t>ce</a:t>
            </a:r>
            <a:r>
              <a:rPr lang="en-US" sz="3300" b="1" dirty="0">
                <a:latin typeface="Trebuchet MS" panose="020B0603020202020204" pitchFamily="34" charset="0"/>
              </a:rPr>
              <a:t> que </a:t>
            </a:r>
            <a:r>
              <a:rPr lang="en-US" sz="3300" b="1" dirty="0" err="1">
                <a:latin typeface="Trebuchet MS" panose="020B0603020202020204" pitchFamily="34" charset="0"/>
              </a:rPr>
              <a:t>l’image</a:t>
            </a:r>
            <a:r>
              <a:rPr lang="en-US" sz="3300" b="1" dirty="0">
                <a:latin typeface="Trebuchet MS" panose="020B0603020202020204" pitchFamily="34" charset="0"/>
              </a:rPr>
              <a:t> que je </a:t>
            </a:r>
            <a:r>
              <a:rPr lang="en-US" sz="3300" b="1" dirty="0" err="1">
                <a:latin typeface="Trebuchet MS" panose="020B0603020202020204" pitchFamily="34" charset="0"/>
              </a:rPr>
              <a:t>reflête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est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enphase</a:t>
            </a:r>
            <a:r>
              <a:rPr lang="en-US" sz="3300" b="1" dirty="0">
                <a:latin typeface="Trebuchet MS" panose="020B0603020202020204" pitchFamily="34" charset="0"/>
              </a:rPr>
              <a:t> avec </a:t>
            </a:r>
            <a:r>
              <a:rPr lang="en-US" sz="3300" b="1" dirty="0" err="1">
                <a:latin typeface="Trebuchet MS" panose="020B0603020202020204" pitchFamily="34" charset="0"/>
              </a:rPr>
              <a:t>mon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positionnement</a:t>
            </a:r>
            <a:r>
              <a:rPr lang="en-US" sz="3300" b="1" dirty="0">
                <a:latin typeface="Trebuchet MS" panose="020B0603020202020204" pitchFamily="34" charset="0"/>
              </a:rPr>
              <a:t> 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 err="1">
                <a:latin typeface="Trebuchet MS" panose="020B0603020202020204" pitchFamily="34" charset="0"/>
              </a:rPr>
              <a:t>Mes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qualités</a:t>
            </a:r>
            <a:r>
              <a:rPr lang="en-US" sz="3300" b="1" dirty="0">
                <a:latin typeface="Trebuchet MS" panose="020B0603020202020204" pitchFamily="34" charset="0"/>
              </a:rPr>
              <a:t> de leadership 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>
                <a:latin typeface="Trebuchet MS" panose="020B0603020202020204" pitchFamily="34" charset="0"/>
              </a:rPr>
              <a:t>Est-</a:t>
            </a:r>
            <a:r>
              <a:rPr lang="en-US" sz="3300" b="1" dirty="0" err="1">
                <a:latin typeface="Trebuchet MS" panose="020B0603020202020204" pitchFamily="34" charset="0"/>
              </a:rPr>
              <a:t>ce</a:t>
            </a:r>
            <a:r>
              <a:rPr lang="en-US" sz="3300" b="1" dirty="0">
                <a:latin typeface="Trebuchet MS" panose="020B0603020202020204" pitchFamily="34" charset="0"/>
              </a:rPr>
              <a:t> que </a:t>
            </a:r>
            <a:r>
              <a:rPr lang="en-US" sz="3300" b="1" dirty="0" err="1">
                <a:latin typeface="Trebuchet MS" panose="020B0603020202020204" pitchFamily="34" charset="0"/>
              </a:rPr>
              <a:t>mes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partenariats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fonctionnent</a:t>
            </a:r>
            <a:r>
              <a:rPr lang="en-US" sz="3300" b="1" dirty="0">
                <a:latin typeface="Trebuchet MS" panose="020B0603020202020204" pitchFamily="34" charset="0"/>
              </a:rPr>
              <a:t> ?  ….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300" b="1" dirty="0">
                <a:latin typeface="Trebuchet MS" panose="020B0603020202020204" pitchFamily="34" charset="0"/>
              </a:rPr>
              <a:t>Est-</a:t>
            </a:r>
            <a:r>
              <a:rPr lang="en-US" sz="3300" b="1" dirty="0" err="1">
                <a:latin typeface="Trebuchet MS" panose="020B0603020202020204" pitchFamily="34" charset="0"/>
              </a:rPr>
              <a:t>ce</a:t>
            </a:r>
            <a:r>
              <a:rPr lang="en-US" sz="3300" b="1" dirty="0">
                <a:latin typeface="Trebuchet MS" panose="020B0603020202020204" pitchFamily="34" charset="0"/>
              </a:rPr>
              <a:t> que les </a:t>
            </a:r>
            <a:r>
              <a:rPr lang="en-US" sz="3300" b="1" dirty="0" err="1">
                <a:latin typeface="Trebuchet MS" panose="020B0603020202020204" pitchFamily="34" charset="0"/>
              </a:rPr>
              <a:t>marges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pratiquées</a:t>
            </a:r>
            <a:r>
              <a:rPr lang="en-US" sz="3300" b="1" dirty="0">
                <a:latin typeface="Trebuchet MS" panose="020B0603020202020204" pitchFamily="34" charset="0"/>
              </a:rPr>
              <a:t> </a:t>
            </a:r>
            <a:r>
              <a:rPr lang="en-US" sz="3300" b="1" dirty="0" err="1">
                <a:latin typeface="Trebuchet MS" panose="020B0603020202020204" pitchFamily="34" charset="0"/>
              </a:rPr>
              <a:t>sont</a:t>
            </a:r>
            <a:r>
              <a:rPr lang="en-US" sz="3300" b="1" dirty="0">
                <a:latin typeface="Trebuchet MS" panose="020B0603020202020204" pitchFamily="34" charset="0"/>
              </a:rPr>
              <a:t> suffisantes 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7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664658" y="586815"/>
            <a:ext cx="1783558" cy="1341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18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00" y="931083"/>
            <a:ext cx="7704232" cy="7930257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extérieur, eau, plage, ciel&#10;&#10;Description générée automatiquement">
            <a:extLst>
              <a:ext uri="{FF2B5EF4-FFF2-40B4-BE49-F238E27FC236}">
                <a16:creationId xmlns:a16="http://schemas.microsoft.com/office/drawing/2014/main" id="{12B1CEAE-F2BB-4BAD-88A8-C86B9A5B2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34429"/>
          <a:stretch/>
        </p:blipFill>
        <p:spPr>
          <a:xfrm>
            <a:off x="1140064" y="1179175"/>
            <a:ext cx="7214616" cy="7434072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80C454-2004-4400-BB20-B86D5150418F}"/>
              </a:ext>
            </a:extLst>
          </p:cNvPr>
          <p:cNvSpPr txBox="1"/>
          <p:nvPr/>
        </p:nvSpPr>
        <p:spPr>
          <a:xfrm>
            <a:off x="8655232" y="1099742"/>
            <a:ext cx="7229479" cy="375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QUELLES EN SONT LES OPPORTUNITES ?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4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l" fontAlgn="base"/>
            <a:r>
              <a:rPr lang="fr-FR" sz="28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L’avenir démasqué</a:t>
            </a: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203713" y="131426"/>
            <a:ext cx="1244087" cy="112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" y="1990355"/>
            <a:ext cx="17569180" cy="17248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623695">
              <a:spcBef>
                <a:spcPts val="850"/>
              </a:spcBef>
            </a:pPr>
            <a:endParaRPr lang="fr-FR" sz="4200" b="1" i="1" spc="335" dirty="0">
              <a:solidFill>
                <a:srgbClr val="7DD9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23695">
              <a:spcBef>
                <a:spcPts val="850"/>
              </a:spcBef>
            </a:pPr>
            <a:endParaRPr lang="fr-FR" sz="2400" b="1" spc="55" dirty="0">
              <a:solidFill>
                <a:srgbClr val="FFFFFF"/>
              </a:solidFill>
              <a:latin typeface="Noto Sans"/>
            </a:endParaRPr>
          </a:p>
          <a:p>
            <a:pPr marR="1623695">
              <a:spcBef>
                <a:spcPts val="850"/>
              </a:spcBef>
            </a:pPr>
            <a:endParaRPr lang="fr-FR" sz="2400" b="1" spc="55" dirty="0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F0CD1E70-D4FF-450A-B743-26FF87B7D9E8}"/>
              </a:ext>
            </a:extLst>
          </p:cNvPr>
          <p:cNvSpPr/>
          <p:nvPr/>
        </p:nvSpPr>
        <p:spPr>
          <a:xfrm>
            <a:off x="15438442" y="586814"/>
            <a:ext cx="2009774" cy="1514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CC068D-D619-4B30-BB68-B41B8DE66B92}"/>
              </a:ext>
            </a:extLst>
          </p:cNvPr>
          <p:cNvSpPr txBox="1"/>
          <p:nvPr/>
        </p:nvSpPr>
        <p:spPr>
          <a:xfrm>
            <a:off x="8650475" y="4408991"/>
            <a:ext cx="9150530" cy="2142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Prédire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l’avenir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 des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soins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 et des sciences de la vie ? 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Deloitte 2025 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sz="2800" b="1" dirty="0">
                <a:solidFill>
                  <a:srgbClr val="FFFFFF"/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L’avenir démasqué (deloitte.com)</a:t>
            </a:r>
            <a:endParaRPr lang="en-US" sz="28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5250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3657</TotalTime>
  <Words>820</Words>
  <Application>Microsoft Office PowerPoint</Application>
  <PresentationFormat>Personnalisé</PresentationFormat>
  <Paragraphs>148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-apple-system</vt:lpstr>
      <vt:lpstr>Arial</vt:lpstr>
      <vt:lpstr>Century Gothic</vt:lpstr>
      <vt:lpstr>Fjalla One</vt:lpstr>
      <vt:lpstr>Noto Sans</vt:lpstr>
      <vt:lpstr>Open Sans</vt:lpstr>
      <vt:lpstr>RoBOTO</vt:lpstr>
      <vt:lpstr>Tahoma</vt:lpstr>
      <vt:lpstr>Times New Roman</vt:lpstr>
      <vt:lpstr>Trebuchet MS</vt:lpstr>
      <vt:lpstr>UKIJ Esliye Tom</vt:lpstr>
      <vt:lpstr>Wingdings 3</vt:lpstr>
      <vt:lpstr>Secteur</vt:lpstr>
      <vt:lpstr>Esculape Athena  Traductions  </vt:lpstr>
      <vt:lpstr>Présentation PowerPoint</vt:lpstr>
      <vt:lpstr>Présentation PowerPoint</vt:lpstr>
      <vt:lpstr>un prix de vente ? Prix psychologique ?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Esculape Athena  Traductions</dc:title>
  <dc:creator>Valérie Béranger-Baixas</dc:creator>
  <cp:lastModifiedBy>Valérie Béranger-Baixas</cp:lastModifiedBy>
  <cp:revision>103</cp:revision>
  <dcterms:created xsi:type="dcterms:W3CDTF">2020-05-24T14:13:39Z</dcterms:created>
  <dcterms:modified xsi:type="dcterms:W3CDTF">2022-04-23T06:49:48Z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2020-05-24T00:00:00Z</vt:filetime>
  </property>
</Properties>
</file>