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6" r:id="rId2"/>
    <p:sldId id="259" r:id="rId3"/>
    <p:sldId id="260" r:id="rId4"/>
    <p:sldId id="261" r:id="rId5"/>
    <p:sldId id="272" r:id="rId6"/>
    <p:sldId id="273" r:id="rId7"/>
    <p:sldId id="276" r:id="rId8"/>
    <p:sldId id="271" r:id="rId9"/>
    <p:sldId id="274" r:id="rId10"/>
    <p:sldId id="270" r:id="rId11"/>
    <p:sldId id="262" r:id="rId12"/>
    <p:sldId id="275" r:id="rId13"/>
    <p:sldId id="269" r:id="rId14"/>
    <p:sldId id="264" r:id="rId15"/>
    <p:sldId id="268" r:id="rId16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434" autoAdjust="0"/>
  </p:normalViewPr>
  <p:slideViewPr>
    <p:cSldViewPr>
      <p:cViewPr varScale="1">
        <p:scale>
          <a:sx n="69" d="100"/>
          <a:sy n="69" d="100"/>
        </p:scale>
        <p:origin x="90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mailto:contact@esculapeathenatraductions.com" TargetMode="External"/><Relationship Id="rId1" Type="http://schemas.openxmlformats.org/officeDocument/2006/relationships/hyperlink" Target="https://calendly.com/valerieberanger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sculapeathenatraductions.com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hyperlink" Target="https://calendly.com/valerieberanger" TargetMode="External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6A836-6522-4611-A5F9-1680CB54C5F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F172E9-2D23-4377-B896-FD3C35D7652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u="sng" dirty="0">
              <a:solidFill>
                <a:schemeClr val="bg1"/>
              </a:solidFill>
            </a:rPr>
            <a:t>Prenons rendez-vous pour discuter d’un partenariat sur vos projets de traduction !!</a:t>
          </a:r>
          <a:endParaRPr lang="en-US" dirty="0">
            <a:solidFill>
              <a:schemeClr val="bg1"/>
            </a:solidFill>
          </a:endParaRPr>
        </a:p>
      </dgm:t>
    </dgm:pt>
    <dgm:pt modelId="{982793C7-EF4F-440C-BA54-A2ED8ECCEDD5}" type="parTrans" cxnId="{4E0F3858-77EC-42ED-A257-17AFB2034B8F}">
      <dgm:prSet/>
      <dgm:spPr/>
      <dgm:t>
        <a:bodyPr/>
        <a:lstStyle/>
        <a:p>
          <a:endParaRPr lang="en-US"/>
        </a:p>
      </dgm:t>
    </dgm:pt>
    <dgm:pt modelId="{9193DDBE-CD8A-4B55-BB63-7F4EFC9D0ADC}" type="sibTrans" cxnId="{4E0F3858-77EC-42ED-A257-17AFB2034B8F}">
      <dgm:prSet/>
      <dgm:spPr/>
      <dgm:t>
        <a:bodyPr/>
        <a:lstStyle/>
        <a:p>
          <a:endParaRPr lang="en-US"/>
        </a:p>
      </dgm:t>
    </dgm:pt>
    <dgm:pt modelId="{DD58DED3-A098-4A19-A95E-6CE022956AD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1" dirty="0">
              <a:solidFill>
                <a:schemeClr val="bg1"/>
              </a:solidFill>
            </a:rPr>
            <a:t>Voici le lien :</a:t>
          </a:r>
          <a:r>
            <a:rPr lang="fr-FR" b="1" dirty="0"/>
            <a:t> </a:t>
          </a:r>
          <a:r>
            <a:rPr lang="fr-FR" b="1" dirty="0">
              <a:solidFill>
                <a:schemeClr val="tx2">
                  <a:lumMod val="60000"/>
                  <a:lumOff val="4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https://calendly.com/valerieberanger</a:t>
          </a:r>
          <a:endParaRPr lang="en-US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5D745EE-C871-4BFD-BCA1-785902D3746F}" type="parTrans" cxnId="{608BEA47-FBDC-4092-A8B6-0E86D1DBA975}">
      <dgm:prSet/>
      <dgm:spPr/>
      <dgm:t>
        <a:bodyPr/>
        <a:lstStyle/>
        <a:p>
          <a:endParaRPr lang="en-US"/>
        </a:p>
      </dgm:t>
    </dgm:pt>
    <dgm:pt modelId="{F35014D5-8146-4EC7-8BCE-EFF240018A70}" type="sibTrans" cxnId="{608BEA47-FBDC-4092-A8B6-0E86D1DBA975}">
      <dgm:prSet/>
      <dgm:spPr/>
      <dgm:t>
        <a:bodyPr/>
        <a:lstStyle/>
        <a:p>
          <a:endParaRPr lang="en-US"/>
        </a:p>
      </dgm:t>
    </dgm:pt>
    <dgm:pt modelId="{80CEDF2F-9824-4DFA-BF51-EDFCB3F2A6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Notre mail : 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contact@esculapeathenatraductions.com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gm:t>
    </dgm:pt>
    <dgm:pt modelId="{71F7BFBA-B728-4BB6-B390-8E024B2D1CF2}" type="parTrans" cxnId="{AD556053-0CA3-4D2B-88AF-DED1BDF3E40F}">
      <dgm:prSet/>
      <dgm:spPr/>
      <dgm:t>
        <a:bodyPr/>
        <a:lstStyle/>
        <a:p>
          <a:endParaRPr lang="en-US"/>
        </a:p>
      </dgm:t>
    </dgm:pt>
    <dgm:pt modelId="{4822AD82-55A1-4262-A6D2-621B5D490805}" type="sibTrans" cxnId="{AD556053-0CA3-4D2B-88AF-DED1BDF3E40F}">
      <dgm:prSet/>
      <dgm:spPr/>
      <dgm:t>
        <a:bodyPr/>
        <a:lstStyle/>
        <a:p>
          <a:endParaRPr lang="en-US"/>
        </a:p>
      </dgm:t>
    </dgm:pt>
    <dgm:pt modelId="{4DE93576-E763-4A1E-8BFE-A4F14719BB7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900" b="1" kern="1200" dirty="0"/>
            <a:t>@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clients, inscrivez-vous à notre espace membres  https://esculapeathenatraductions.com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gm:t>
    </dgm:pt>
    <dgm:pt modelId="{FC0633DA-8E4E-469F-851F-D7A3394E30CD}" type="parTrans" cxnId="{B098F818-91D8-4BA7-AFE5-B8BB96CD0DEE}">
      <dgm:prSet/>
      <dgm:spPr/>
      <dgm:t>
        <a:bodyPr/>
        <a:lstStyle/>
        <a:p>
          <a:endParaRPr lang="en-US"/>
        </a:p>
      </dgm:t>
    </dgm:pt>
    <dgm:pt modelId="{CB65F6DB-87C9-48A5-A2AF-3F9AA79A112C}" type="sibTrans" cxnId="{B098F818-91D8-4BA7-AFE5-B8BB96CD0DEE}">
      <dgm:prSet/>
      <dgm:spPr/>
      <dgm:t>
        <a:bodyPr/>
        <a:lstStyle/>
        <a:p>
          <a:endParaRPr lang="en-US"/>
        </a:p>
      </dgm:t>
    </dgm:pt>
    <dgm:pt modelId="{B98FE98F-F06F-40A2-ACB8-E8DBFFBE4765}" type="pres">
      <dgm:prSet presAssocID="{0486A836-6522-4611-A5F9-1680CB54C5F1}" presName="root" presStyleCnt="0">
        <dgm:presLayoutVars>
          <dgm:dir/>
          <dgm:resizeHandles val="exact"/>
        </dgm:presLayoutVars>
      </dgm:prSet>
      <dgm:spPr/>
    </dgm:pt>
    <dgm:pt modelId="{8BD12D8F-46BB-4252-BB24-AC0D359593EB}" type="pres">
      <dgm:prSet presAssocID="{1AF172E9-2D23-4377-B896-FD3C35D76523}" presName="compNode" presStyleCnt="0"/>
      <dgm:spPr/>
    </dgm:pt>
    <dgm:pt modelId="{8C6E6FE0-E37B-47C9-8381-0F849E1B9C52}" type="pres">
      <dgm:prSet presAssocID="{1AF172E9-2D23-4377-B896-FD3C35D76523}" presName="bgRect" presStyleLbl="bgShp" presStyleIdx="0" presStyleCnt="4" custLinFactNeighborX="7746" custLinFactNeighborY="-197"/>
      <dgm:spPr/>
    </dgm:pt>
    <dgm:pt modelId="{F8D36DEE-D14C-48F5-B46E-4FDFE1D6461C}" type="pres">
      <dgm:prSet presAssocID="{1AF172E9-2D23-4377-B896-FD3C35D76523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FC64E02-A64B-4D57-B9FD-1B4A751A5FE4}" type="pres">
      <dgm:prSet presAssocID="{1AF172E9-2D23-4377-B896-FD3C35D76523}" presName="spaceRect" presStyleCnt="0"/>
      <dgm:spPr/>
    </dgm:pt>
    <dgm:pt modelId="{58ADB159-67E4-4992-A247-DCB9A78D9566}" type="pres">
      <dgm:prSet presAssocID="{1AF172E9-2D23-4377-B896-FD3C35D76523}" presName="parTx" presStyleLbl="revTx" presStyleIdx="0" presStyleCnt="4">
        <dgm:presLayoutVars>
          <dgm:chMax val="0"/>
          <dgm:chPref val="0"/>
        </dgm:presLayoutVars>
      </dgm:prSet>
      <dgm:spPr/>
    </dgm:pt>
    <dgm:pt modelId="{2D2A26EC-DAF3-4D29-945F-403C0B605A72}" type="pres">
      <dgm:prSet presAssocID="{9193DDBE-CD8A-4B55-BB63-7F4EFC9D0ADC}" presName="sibTrans" presStyleCnt="0"/>
      <dgm:spPr/>
    </dgm:pt>
    <dgm:pt modelId="{6D2EAD79-BBC0-4C3C-A551-C98315FC0D0D}" type="pres">
      <dgm:prSet presAssocID="{DD58DED3-A098-4A19-A95E-6CE022956AD3}" presName="compNode" presStyleCnt="0"/>
      <dgm:spPr/>
    </dgm:pt>
    <dgm:pt modelId="{10B28462-9854-463B-9E3D-C832D9E1A1BA}" type="pres">
      <dgm:prSet presAssocID="{DD58DED3-A098-4A19-A95E-6CE022956AD3}" presName="bgRect" presStyleLbl="bgShp" presStyleIdx="1" presStyleCnt="4" custLinFactY="87419" custLinFactNeighborX="31988" custLinFactNeighborY="100000"/>
      <dgm:spPr/>
    </dgm:pt>
    <dgm:pt modelId="{85F70EE2-D9A4-4A68-8F21-B46179FC962B}" type="pres">
      <dgm:prSet presAssocID="{DD58DED3-A098-4A19-A95E-6CE022956AD3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en"/>
        </a:ext>
      </dgm:extLst>
    </dgm:pt>
    <dgm:pt modelId="{6BFF846A-5BF3-47AB-9B66-0C3C14CE506A}" type="pres">
      <dgm:prSet presAssocID="{DD58DED3-A098-4A19-A95E-6CE022956AD3}" presName="spaceRect" presStyleCnt="0"/>
      <dgm:spPr/>
    </dgm:pt>
    <dgm:pt modelId="{EC6EDAD7-A344-4227-8A7F-3A3007BDCF04}" type="pres">
      <dgm:prSet presAssocID="{DD58DED3-A098-4A19-A95E-6CE022956AD3}" presName="parTx" presStyleLbl="revTx" presStyleIdx="1" presStyleCnt="4">
        <dgm:presLayoutVars>
          <dgm:chMax val="0"/>
          <dgm:chPref val="0"/>
        </dgm:presLayoutVars>
      </dgm:prSet>
      <dgm:spPr/>
    </dgm:pt>
    <dgm:pt modelId="{0362DB21-01C1-4DEC-B810-A26707842B4C}" type="pres">
      <dgm:prSet presAssocID="{F35014D5-8146-4EC7-8BCE-EFF240018A70}" presName="sibTrans" presStyleCnt="0"/>
      <dgm:spPr/>
    </dgm:pt>
    <dgm:pt modelId="{DC122C15-49B9-4120-B074-0BA86F1748F4}" type="pres">
      <dgm:prSet presAssocID="{80CEDF2F-9824-4DFA-BF51-EDFCB3F2A60A}" presName="compNode" presStyleCnt="0"/>
      <dgm:spPr/>
    </dgm:pt>
    <dgm:pt modelId="{A1719F04-4BCA-4CD5-9C5F-6794EBCE7908}" type="pres">
      <dgm:prSet presAssocID="{80CEDF2F-9824-4DFA-BF51-EDFCB3F2A60A}" presName="bgRect" presStyleLbl="bgShp" presStyleIdx="2" presStyleCnt="4" custLinFactNeighborX="-395" custLinFactNeighborY="-2013"/>
      <dgm:spPr/>
    </dgm:pt>
    <dgm:pt modelId="{D33358E0-21E2-4823-8469-0015C7B3E1B9}" type="pres">
      <dgm:prSet presAssocID="{80CEDF2F-9824-4DFA-BF51-EDFCB3F2A60A}" presName="iconRect" presStyleLbl="node1" presStyleIdx="2" presStyleCnt="4" custLinFactNeighborX="2295" custLinFactNeighborY="-1364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pe"/>
        </a:ext>
      </dgm:extLst>
    </dgm:pt>
    <dgm:pt modelId="{D15FAA75-BD08-48EE-B154-3B9386385402}" type="pres">
      <dgm:prSet presAssocID="{80CEDF2F-9824-4DFA-BF51-EDFCB3F2A60A}" presName="spaceRect" presStyleCnt="0"/>
      <dgm:spPr/>
    </dgm:pt>
    <dgm:pt modelId="{540A173E-BC65-410F-9B23-4ABC0BC17139}" type="pres">
      <dgm:prSet presAssocID="{80CEDF2F-9824-4DFA-BF51-EDFCB3F2A60A}" presName="parTx" presStyleLbl="revTx" presStyleIdx="2" presStyleCnt="4">
        <dgm:presLayoutVars>
          <dgm:chMax val="0"/>
          <dgm:chPref val="0"/>
        </dgm:presLayoutVars>
      </dgm:prSet>
      <dgm:spPr/>
    </dgm:pt>
    <dgm:pt modelId="{EBD5A24C-E237-4490-9BBF-3E92EC8D316A}" type="pres">
      <dgm:prSet presAssocID="{4822AD82-55A1-4262-A6D2-621B5D490805}" presName="sibTrans" presStyleCnt="0"/>
      <dgm:spPr/>
    </dgm:pt>
    <dgm:pt modelId="{6A969E61-F35A-4065-A181-002212280639}" type="pres">
      <dgm:prSet presAssocID="{4DE93576-E763-4A1E-8BFE-A4F14719BB74}" presName="compNode" presStyleCnt="0"/>
      <dgm:spPr/>
    </dgm:pt>
    <dgm:pt modelId="{9FDB704F-62C6-42CB-A6A0-C905F0A5D002}" type="pres">
      <dgm:prSet presAssocID="{4DE93576-E763-4A1E-8BFE-A4F14719BB74}" presName="bgRect" presStyleLbl="bgShp" presStyleIdx="3" presStyleCnt="4" custLinFactNeighborX="711" custLinFactNeighborY="-19345"/>
      <dgm:spPr/>
    </dgm:pt>
    <dgm:pt modelId="{ABC22BE7-8A7D-4A15-A0E8-D66F3A8317BF}" type="pres">
      <dgm:prSet presAssocID="{4DE93576-E763-4A1E-8BFE-A4F14719BB74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BA741C68-228E-4C15-98CB-FF72164B50BB}" type="pres">
      <dgm:prSet presAssocID="{4DE93576-E763-4A1E-8BFE-A4F14719BB74}" presName="spaceRect" presStyleCnt="0"/>
      <dgm:spPr/>
    </dgm:pt>
    <dgm:pt modelId="{4DBCAD6C-2332-4A03-8EE0-D1669BC4A0A1}" type="pres">
      <dgm:prSet presAssocID="{4DE93576-E763-4A1E-8BFE-A4F14719BB74}" presName="parTx" presStyleLbl="revTx" presStyleIdx="3" presStyleCnt="4" custLinFactNeighborX="-859" custLinFactNeighborY="-15300">
        <dgm:presLayoutVars>
          <dgm:chMax val="0"/>
          <dgm:chPref val="0"/>
        </dgm:presLayoutVars>
      </dgm:prSet>
      <dgm:spPr/>
    </dgm:pt>
  </dgm:ptLst>
  <dgm:cxnLst>
    <dgm:cxn modelId="{B098F818-91D8-4BA7-AFE5-B8BB96CD0DEE}" srcId="{0486A836-6522-4611-A5F9-1680CB54C5F1}" destId="{4DE93576-E763-4A1E-8BFE-A4F14719BB74}" srcOrd="3" destOrd="0" parTransId="{FC0633DA-8E4E-469F-851F-D7A3394E30CD}" sibTransId="{CB65F6DB-87C9-48A5-A2AF-3F9AA79A112C}"/>
    <dgm:cxn modelId="{608BEA47-FBDC-4092-A8B6-0E86D1DBA975}" srcId="{0486A836-6522-4611-A5F9-1680CB54C5F1}" destId="{DD58DED3-A098-4A19-A95E-6CE022956AD3}" srcOrd="1" destOrd="0" parTransId="{A5D745EE-C871-4BFD-BCA1-785902D3746F}" sibTransId="{F35014D5-8146-4EC7-8BCE-EFF240018A70}"/>
    <dgm:cxn modelId="{AD556053-0CA3-4D2B-88AF-DED1BDF3E40F}" srcId="{0486A836-6522-4611-A5F9-1680CB54C5F1}" destId="{80CEDF2F-9824-4DFA-BF51-EDFCB3F2A60A}" srcOrd="2" destOrd="0" parTransId="{71F7BFBA-B728-4BB6-B390-8E024B2D1CF2}" sibTransId="{4822AD82-55A1-4262-A6D2-621B5D490805}"/>
    <dgm:cxn modelId="{4E0F3858-77EC-42ED-A257-17AFB2034B8F}" srcId="{0486A836-6522-4611-A5F9-1680CB54C5F1}" destId="{1AF172E9-2D23-4377-B896-FD3C35D76523}" srcOrd="0" destOrd="0" parTransId="{982793C7-EF4F-440C-BA54-A2ED8ECCEDD5}" sibTransId="{9193DDBE-CD8A-4B55-BB63-7F4EFC9D0ADC}"/>
    <dgm:cxn modelId="{BD8E2C84-81ED-4DC0-9887-27D850A60B12}" type="presOf" srcId="{DD58DED3-A098-4A19-A95E-6CE022956AD3}" destId="{EC6EDAD7-A344-4227-8A7F-3A3007BDCF04}" srcOrd="0" destOrd="0" presId="urn:microsoft.com/office/officeart/2018/2/layout/IconVerticalSolidList"/>
    <dgm:cxn modelId="{DC5DE3A1-1F85-478C-8346-FD28B3C6E6EC}" type="presOf" srcId="{4DE93576-E763-4A1E-8BFE-A4F14719BB74}" destId="{4DBCAD6C-2332-4A03-8EE0-D1669BC4A0A1}" srcOrd="0" destOrd="0" presId="urn:microsoft.com/office/officeart/2018/2/layout/IconVerticalSolidList"/>
    <dgm:cxn modelId="{CF2A11AC-DC2E-49A4-B333-2AF04B5D553B}" type="presOf" srcId="{0486A836-6522-4611-A5F9-1680CB54C5F1}" destId="{B98FE98F-F06F-40A2-ACB8-E8DBFFBE4765}" srcOrd="0" destOrd="0" presId="urn:microsoft.com/office/officeart/2018/2/layout/IconVerticalSolidList"/>
    <dgm:cxn modelId="{DE872AED-D28B-4567-8844-1E21623ADF86}" type="presOf" srcId="{1AF172E9-2D23-4377-B896-FD3C35D76523}" destId="{58ADB159-67E4-4992-A247-DCB9A78D9566}" srcOrd="0" destOrd="0" presId="urn:microsoft.com/office/officeart/2018/2/layout/IconVerticalSolidList"/>
    <dgm:cxn modelId="{4D89E4F6-A0D0-4596-9B18-18A7C612BB48}" type="presOf" srcId="{80CEDF2F-9824-4DFA-BF51-EDFCB3F2A60A}" destId="{540A173E-BC65-410F-9B23-4ABC0BC17139}" srcOrd="0" destOrd="0" presId="urn:microsoft.com/office/officeart/2018/2/layout/IconVerticalSolidList"/>
    <dgm:cxn modelId="{3AC5EDE2-B5E7-461E-B8DD-DD214205140D}" type="presParOf" srcId="{B98FE98F-F06F-40A2-ACB8-E8DBFFBE4765}" destId="{8BD12D8F-46BB-4252-BB24-AC0D359593EB}" srcOrd="0" destOrd="0" presId="urn:microsoft.com/office/officeart/2018/2/layout/IconVerticalSolidList"/>
    <dgm:cxn modelId="{8DD8638D-2374-473D-B04B-536FA8FCC32D}" type="presParOf" srcId="{8BD12D8F-46BB-4252-BB24-AC0D359593EB}" destId="{8C6E6FE0-E37B-47C9-8381-0F849E1B9C52}" srcOrd="0" destOrd="0" presId="urn:microsoft.com/office/officeart/2018/2/layout/IconVerticalSolidList"/>
    <dgm:cxn modelId="{DD58BC55-4B53-43EC-980B-E88E6763D49E}" type="presParOf" srcId="{8BD12D8F-46BB-4252-BB24-AC0D359593EB}" destId="{F8D36DEE-D14C-48F5-B46E-4FDFE1D6461C}" srcOrd="1" destOrd="0" presId="urn:microsoft.com/office/officeart/2018/2/layout/IconVerticalSolidList"/>
    <dgm:cxn modelId="{1FA2D220-1A65-49D4-8BBF-1973C1696DE0}" type="presParOf" srcId="{8BD12D8F-46BB-4252-BB24-AC0D359593EB}" destId="{2FC64E02-A64B-4D57-B9FD-1B4A751A5FE4}" srcOrd="2" destOrd="0" presId="urn:microsoft.com/office/officeart/2018/2/layout/IconVerticalSolidList"/>
    <dgm:cxn modelId="{4CAC2732-0AFE-4214-9636-B35FC97B1B02}" type="presParOf" srcId="{8BD12D8F-46BB-4252-BB24-AC0D359593EB}" destId="{58ADB159-67E4-4992-A247-DCB9A78D9566}" srcOrd="3" destOrd="0" presId="urn:microsoft.com/office/officeart/2018/2/layout/IconVerticalSolidList"/>
    <dgm:cxn modelId="{B71FAC6B-DBBA-4297-A748-F16C95332C38}" type="presParOf" srcId="{B98FE98F-F06F-40A2-ACB8-E8DBFFBE4765}" destId="{2D2A26EC-DAF3-4D29-945F-403C0B605A72}" srcOrd="1" destOrd="0" presId="urn:microsoft.com/office/officeart/2018/2/layout/IconVerticalSolidList"/>
    <dgm:cxn modelId="{C30D92C7-C893-473F-B650-446B44B3AE66}" type="presParOf" srcId="{B98FE98F-F06F-40A2-ACB8-E8DBFFBE4765}" destId="{6D2EAD79-BBC0-4C3C-A551-C98315FC0D0D}" srcOrd="2" destOrd="0" presId="urn:microsoft.com/office/officeart/2018/2/layout/IconVerticalSolidList"/>
    <dgm:cxn modelId="{83C76D47-63A8-4AD2-AD23-1CFDF4A9A106}" type="presParOf" srcId="{6D2EAD79-BBC0-4C3C-A551-C98315FC0D0D}" destId="{10B28462-9854-463B-9E3D-C832D9E1A1BA}" srcOrd="0" destOrd="0" presId="urn:microsoft.com/office/officeart/2018/2/layout/IconVerticalSolidList"/>
    <dgm:cxn modelId="{4D5AF18E-7AA2-46E0-9792-9EF070425ECB}" type="presParOf" srcId="{6D2EAD79-BBC0-4C3C-A551-C98315FC0D0D}" destId="{85F70EE2-D9A4-4A68-8F21-B46179FC962B}" srcOrd="1" destOrd="0" presId="urn:microsoft.com/office/officeart/2018/2/layout/IconVerticalSolidList"/>
    <dgm:cxn modelId="{5447AF32-1DBA-418F-8E42-DB144B565573}" type="presParOf" srcId="{6D2EAD79-BBC0-4C3C-A551-C98315FC0D0D}" destId="{6BFF846A-5BF3-47AB-9B66-0C3C14CE506A}" srcOrd="2" destOrd="0" presId="urn:microsoft.com/office/officeart/2018/2/layout/IconVerticalSolidList"/>
    <dgm:cxn modelId="{89A9BB68-392C-4F75-9073-8B7CA46A81E0}" type="presParOf" srcId="{6D2EAD79-BBC0-4C3C-A551-C98315FC0D0D}" destId="{EC6EDAD7-A344-4227-8A7F-3A3007BDCF04}" srcOrd="3" destOrd="0" presId="urn:microsoft.com/office/officeart/2018/2/layout/IconVerticalSolidList"/>
    <dgm:cxn modelId="{BDE979F1-29BA-4814-8BE1-0E81F88C05F5}" type="presParOf" srcId="{B98FE98F-F06F-40A2-ACB8-E8DBFFBE4765}" destId="{0362DB21-01C1-4DEC-B810-A26707842B4C}" srcOrd="3" destOrd="0" presId="urn:microsoft.com/office/officeart/2018/2/layout/IconVerticalSolidList"/>
    <dgm:cxn modelId="{D6F66070-FA45-4746-88CF-8345ADA251CF}" type="presParOf" srcId="{B98FE98F-F06F-40A2-ACB8-E8DBFFBE4765}" destId="{DC122C15-49B9-4120-B074-0BA86F1748F4}" srcOrd="4" destOrd="0" presId="urn:microsoft.com/office/officeart/2018/2/layout/IconVerticalSolidList"/>
    <dgm:cxn modelId="{E9D9E1B0-0BD4-491C-8FBC-D129F58EB4C1}" type="presParOf" srcId="{DC122C15-49B9-4120-B074-0BA86F1748F4}" destId="{A1719F04-4BCA-4CD5-9C5F-6794EBCE7908}" srcOrd="0" destOrd="0" presId="urn:microsoft.com/office/officeart/2018/2/layout/IconVerticalSolidList"/>
    <dgm:cxn modelId="{5F469A12-D453-440E-89A7-FDB6FAB43C7F}" type="presParOf" srcId="{DC122C15-49B9-4120-B074-0BA86F1748F4}" destId="{D33358E0-21E2-4823-8469-0015C7B3E1B9}" srcOrd="1" destOrd="0" presId="urn:microsoft.com/office/officeart/2018/2/layout/IconVerticalSolidList"/>
    <dgm:cxn modelId="{FB8D680F-44FA-4D16-9A4F-E20279095535}" type="presParOf" srcId="{DC122C15-49B9-4120-B074-0BA86F1748F4}" destId="{D15FAA75-BD08-48EE-B154-3B9386385402}" srcOrd="2" destOrd="0" presId="urn:microsoft.com/office/officeart/2018/2/layout/IconVerticalSolidList"/>
    <dgm:cxn modelId="{B59A6674-0657-4629-85F7-9CE3D2E39DAF}" type="presParOf" srcId="{DC122C15-49B9-4120-B074-0BA86F1748F4}" destId="{540A173E-BC65-410F-9B23-4ABC0BC17139}" srcOrd="3" destOrd="0" presId="urn:microsoft.com/office/officeart/2018/2/layout/IconVerticalSolidList"/>
    <dgm:cxn modelId="{EB66080A-545A-4A29-90A5-AD1A1AB27A39}" type="presParOf" srcId="{B98FE98F-F06F-40A2-ACB8-E8DBFFBE4765}" destId="{EBD5A24C-E237-4490-9BBF-3E92EC8D316A}" srcOrd="5" destOrd="0" presId="urn:microsoft.com/office/officeart/2018/2/layout/IconVerticalSolidList"/>
    <dgm:cxn modelId="{0A2BCC8A-EEBF-4E98-9A56-86A6307AF0D3}" type="presParOf" srcId="{B98FE98F-F06F-40A2-ACB8-E8DBFFBE4765}" destId="{6A969E61-F35A-4065-A181-002212280639}" srcOrd="6" destOrd="0" presId="urn:microsoft.com/office/officeart/2018/2/layout/IconVerticalSolidList"/>
    <dgm:cxn modelId="{6797AE04-22C2-4730-BB08-AC1AF607D494}" type="presParOf" srcId="{6A969E61-F35A-4065-A181-002212280639}" destId="{9FDB704F-62C6-42CB-A6A0-C905F0A5D002}" srcOrd="0" destOrd="0" presId="urn:microsoft.com/office/officeart/2018/2/layout/IconVerticalSolidList"/>
    <dgm:cxn modelId="{1AD0DDEA-F9D4-4349-A25A-B2C1F22EAB73}" type="presParOf" srcId="{6A969E61-F35A-4065-A181-002212280639}" destId="{ABC22BE7-8A7D-4A15-A0E8-D66F3A8317BF}" srcOrd="1" destOrd="0" presId="urn:microsoft.com/office/officeart/2018/2/layout/IconVerticalSolidList"/>
    <dgm:cxn modelId="{CB3EED15-74A4-4F78-BCAD-B4D006A1711C}" type="presParOf" srcId="{6A969E61-F35A-4065-A181-002212280639}" destId="{BA741C68-228E-4C15-98CB-FF72164B50BB}" srcOrd="2" destOrd="0" presId="urn:microsoft.com/office/officeart/2018/2/layout/IconVerticalSolidList"/>
    <dgm:cxn modelId="{BFE8CEA7-A6DB-4930-B78F-35C75EEB1FAF}" type="presParOf" srcId="{6A969E61-F35A-4065-A181-002212280639}" destId="{4DBCAD6C-2332-4A03-8EE0-D1669BC4A0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E6FE0-E37B-47C9-8381-0F849E1B9C52}">
      <dsp:nvSpPr>
        <dsp:cNvPr id="0" name=""/>
        <dsp:cNvSpPr/>
      </dsp:nvSpPr>
      <dsp:spPr>
        <a:xfrm>
          <a:off x="0" y="0"/>
          <a:ext cx="8001000" cy="1292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36DEE-D14C-48F5-B46E-4FDFE1D6461C}">
      <dsp:nvSpPr>
        <dsp:cNvPr id="0" name=""/>
        <dsp:cNvSpPr/>
      </dsp:nvSpPr>
      <dsp:spPr>
        <a:xfrm>
          <a:off x="390959" y="291590"/>
          <a:ext cx="710836" cy="7108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DB159-67E4-4992-A247-DCB9A78D9566}">
      <dsp:nvSpPr>
        <dsp:cNvPr id="0" name=""/>
        <dsp:cNvSpPr/>
      </dsp:nvSpPr>
      <dsp:spPr>
        <a:xfrm>
          <a:off x="1492756" y="793"/>
          <a:ext cx="6113221" cy="137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65" tIns="145465" rIns="145465" bIns="1454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>
              <a:solidFill>
                <a:schemeClr val="bg1"/>
              </a:solidFill>
            </a:rPr>
            <a:t>Prenons rendez-vous pour discuter d’un partenariat sur vos projets de traduction !!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492756" y="793"/>
        <a:ext cx="6113221" cy="1374468"/>
      </dsp:txXfrm>
    </dsp:sp>
    <dsp:sp modelId="{10B28462-9854-463B-9E3D-C832D9E1A1BA}">
      <dsp:nvSpPr>
        <dsp:cNvPr id="0" name=""/>
        <dsp:cNvSpPr/>
      </dsp:nvSpPr>
      <dsp:spPr>
        <a:xfrm>
          <a:off x="0" y="4130725"/>
          <a:ext cx="8001000" cy="1292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70EE2-D9A4-4A68-8F21-B46179FC962B}">
      <dsp:nvSpPr>
        <dsp:cNvPr id="0" name=""/>
        <dsp:cNvSpPr/>
      </dsp:nvSpPr>
      <dsp:spPr>
        <a:xfrm>
          <a:off x="390959" y="1999263"/>
          <a:ext cx="710836" cy="7108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EDAD7-A344-4227-8A7F-3A3007BDCF04}">
      <dsp:nvSpPr>
        <dsp:cNvPr id="0" name=""/>
        <dsp:cNvSpPr/>
      </dsp:nvSpPr>
      <dsp:spPr>
        <a:xfrm>
          <a:off x="1492756" y="1708466"/>
          <a:ext cx="6113221" cy="137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65" tIns="145465" rIns="145465" bIns="1454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Voici le lien :</a:t>
          </a:r>
          <a:r>
            <a:rPr lang="fr-FR" sz="2200" b="1" kern="1200" dirty="0"/>
            <a:t> </a:t>
          </a:r>
          <a:r>
            <a:rPr lang="fr-FR" sz="2200" b="1" kern="1200" dirty="0">
              <a:solidFill>
                <a:schemeClr val="tx2">
                  <a:lumMod val="60000"/>
                  <a:lumOff val="40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https://calendly.com/valerieberanger</a:t>
          </a:r>
          <a:endParaRPr lang="en-US" sz="22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492756" y="1708466"/>
        <a:ext cx="6113221" cy="1374468"/>
      </dsp:txXfrm>
    </dsp:sp>
    <dsp:sp modelId="{A1719F04-4BCA-4CD5-9C5F-6794EBCE7908}">
      <dsp:nvSpPr>
        <dsp:cNvPr id="0" name=""/>
        <dsp:cNvSpPr/>
      </dsp:nvSpPr>
      <dsp:spPr>
        <a:xfrm>
          <a:off x="0" y="3390123"/>
          <a:ext cx="8001000" cy="1292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358E0-21E2-4823-8469-0015C7B3E1B9}">
      <dsp:nvSpPr>
        <dsp:cNvPr id="0" name=""/>
        <dsp:cNvSpPr/>
      </dsp:nvSpPr>
      <dsp:spPr>
        <a:xfrm>
          <a:off x="407273" y="3609914"/>
          <a:ext cx="710836" cy="71083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A173E-BC65-410F-9B23-4ABC0BC17139}">
      <dsp:nvSpPr>
        <dsp:cNvPr id="0" name=""/>
        <dsp:cNvSpPr/>
      </dsp:nvSpPr>
      <dsp:spPr>
        <a:xfrm>
          <a:off x="1492756" y="3416139"/>
          <a:ext cx="6113221" cy="137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65" tIns="145465" rIns="145465" bIns="14546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Notre mail : 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contact@esculapeathenatraductions.com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492756" y="3416139"/>
        <a:ext cx="6113221" cy="1374468"/>
      </dsp:txXfrm>
    </dsp:sp>
    <dsp:sp modelId="{9FDB704F-62C6-42CB-A6A0-C905F0A5D002}">
      <dsp:nvSpPr>
        <dsp:cNvPr id="0" name=""/>
        <dsp:cNvSpPr/>
      </dsp:nvSpPr>
      <dsp:spPr>
        <a:xfrm>
          <a:off x="0" y="4873792"/>
          <a:ext cx="8001000" cy="12924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22BE7-8A7D-4A15-A0E8-D66F3A8317BF}">
      <dsp:nvSpPr>
        <dsp:cNvPr id="0" name=""/>
        <dsp:cNvSpPr/>
      </dsp:nvSpPr>
      <dsp:spPr>
        <a:xfrm>
          <a:off x="390959" y="5414609"/>
          <a:ext cx="710836" cy="71083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CAD6C-2332-4A03-8EE0-D1669BC4A0A1}">
      <dsp:nvSpPr>
        <dsp:cNvPr id="0" name=""/>
        <dsp:cNvSpPr/>
      </dsp:nvSpPr>
      <dsp:spPr>
        <a:xfrm>
          <a:off x="1440243" y="4913519"/>
          <a:ext cx="6113221" cy="137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465" tIns="145465" rIns="145465" bIns="14546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@</a:t>
          </a:r>
          <a:r>
            <a:rPr lang="fr-FR" sz="2200" b="1" u="sng" kern="1200" dirty="0">
              <a:solidFill>
                <a:prstClr val="black"/>
              </a:solidFill>
              <a:latin typeface="Century Gothic" panose="020B0502020202020204"/>
              <a:ea typeface="+mn-ea"/>
              <a:cs typeface="+mn-cs"/>
            </a:rPr>
            <a:t>clients, inscrivez-vous à notre espace membres  https://esculapeathenatraductions.com</a:t>
          </a:r>
          <a:endParaRPr lang="en-US" sz="2200" b="1" u="sng" kern="1200" dirty="0">
            <a:solidFill>
              <a:prstClr val="black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440243" y="4913519"/>
        <a:ext cx="6113221" cy="137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97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6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6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18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79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84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8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85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780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0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5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79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5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6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53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1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6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147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xter.fr/quelle-est-limportance-de-traduire-son-site-inter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01104"/>
            <a:ext cx="18288000" cy="9525"/>
          </a:xfrm>
          <a:custGeom>
            <a:avLst/>
            <a:gdLst/>
            <a:ahLst/>
            <a:cxnLst/>
            <a:rect l="l" t="t" r="r" b="b"/>
            <a:pathLst>
              <a:path w="18288000" h="9525">
                <a:moveTo>
                  <a:pt x="18288000" y="9525"/>
                </a:moveTo>
                <a:lnTo>
                  <a:pt x="0" y="952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952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47821" y="9456584"/>
            <a:ext cx="412750" cy="172720"/>
          </a:xfrm>
          <a:custGeom>
            <a:avLst/>
            <a:gdLst/>
            <a:ahLst/>
            <a:cxnLst/>
            <a:rect l="l" t="t" r="r" b="b"/>
            <a:pathLst>
              <a:path w="412750" h="172720">
                <a:moveTo>
                  <a:pt x="412153" y="86118"/>
                </a:moveTo>
                <a:lnTo>
                  <a:pt x="284340" y="0"/>
                </a:lnTo>
                <a:lnTo>
                  <a:pt x="284340" y="73139"/>
                </a:lnTo>
                <a:lnTo>
                  <a:pt x="0" y="73139"/>
                </a:lnTo>
                <a:lnTo>
                  <a:pt x="0" y="99098"/>
                </a:lnTo>
                <a:lnTo>
                  <a:pt x="284340" y="99098"/>
                </a:lnTo>
                <a:lnTo>
                  <a:pt x="284340" y="172237"/>
                </a:lnTo>
                <a:lnTo>
                  <a:pt x="412153" y="86118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124809" cy="889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98459" y="200933"/>
            <a:ext cx="1495424" cy="10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9222512"/>
            <a:ext cx="6699250" cy="79701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  <a:endParaRPr sz="1400" spc="-10" dirty="0">
              <a:solidFill>
                <a:srgbClr val="F7F7F7"/>
              </a:solidFill>
              <a:latin typeface="Noto Sans"/>
            </a:endParaRP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 84</a:t>
            </a:r>
            <a:r>
              <a:rPr sz="1400" spc="-10" dirty="0">
                <a:solidFill>
                  <a:srgbClr val="F7F7F7"/>
                </a:solidFill>
                <a:latin typeface="Noto Sans"/>
              </a:rPr>
              <a:t> T</a:t>
            </a: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4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21006" y="1933648"/>
            <a:ext cx="8610600" cy="285783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7300"/>
              </a:lnSpc>
              <a:spcBef>
                <a:spcPts val="385"/>
              </a:spcBef>
            </a:pPr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Esculape Athena  </a:t>
            </a:r>
            <a:r>
              <a:rPr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Traductions</a:t>
            </a: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br>
              <a:rPr lang="fr-FR" sz="6100" spc="695" dirty="0">
                <a:solidFill>
                  <a:srgbClr val="F7F7F7"/>
                </a:solidFill>
                <a:latin typeface="Times New Roman"/>
                <a:cs typeface="Times New Roman"/>
              </a:rPr>
            </a:br>
            <a:endParaRPr sz="6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784" y="9173173"/>
            <a:ext cx="104676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3600" b="1" dirty="0">
                <a:latin typeface="Trebuchet MS" panose="020B0603020202020204" pitchFamily="34" charset="0"/>
              </a:rPr>
              <a:t>Https://</a:t>
            </a:r>
            <a:r>
              <a:rPr sz="3600" b="1" dirty="0">
                <a:latin typeface="Trebuchet MS" panose="020B0603020202020204" pitchFamily="34" charset="0"/>
              </a:rPr>
              <a:t>esculapeathenatraductions.com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D27CA0-CA41-4E99-AAB9-5BCC00F33118}"/>
              </a:ext>
            </a:extLst>
          </p:cNvPr>
          <p:cNvSpPr txBox="1"/>
          <p:nvPr/>
        </p:nvSpPr>
        <p:spPr>
          <a:xfrm>
            <a:off x="8644508" y="3591153"/>
            <a:ext cx="9051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renforcer l’attractivité de votre site web ?</a:t>
            </a:r>
            <a:r>
              <a:rPr lang="fr-FR" sz="3600" b="0" i="0" dirty="0">
                <a:effectLst/>
                <a:latin typeface="Trebuchet MS" panose="020B0603020202020204" pitchFamily="34" charset="0"/>
              </a:rPr>
              <a:t> 😋💪😍</a:t>
            </a:r>
            <a:endParaRPr lang="fr-FR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83D63E-E667-0A28-F3B4-8208F850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924" y="6962229"/>
            <a:ext cx="6223476" cy="2260601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br>
              <a:rPr lang="fr-FR" spc="-10" dirty="0">
                <a:solidFill>
                  <a:srgbClr val="F7F7F7"/>
                </a:solidFill>
                <a:latin typeface="Noto Sans"/>
              </a:rPr>
            </a:br>
            <a:endParaRPr lang="fr-FR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82D607D-335A-2ED9-8023-86A6BBDCEBA4}"/>
              </a:ext>
            </a:extLst>
          </p:cNvPr>
          <p:cNvSpPr/>
          <p:nvPr/>
        </p:nvSpPr>
        <p:spPr>
          <a:xfrm>
            <a:off x="747713" y="695236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970B13-8825-26D3-894E-F4C900AD339E}"/>
              </a:ext>
            </a:extLst>
          </p:cNvPr>
          <p:cNvSpPr txBox="1"/>
          <p:nvPr/>
        </p:nvSpPr>
        <p:spPr>
          <a:xfrm>
            <a:off x="1295400" y="8850747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Noto Sans" panose="020B0502040504020204" pitchFamily="34" charset="0"/>
              </a:rPr>
              <a:t>Esculape Athena Traductions</a:t>
            </a:r>
          </a:p>
          <a:p>
            <a:r>
              <a:rPr lang="fr-FR" dirty="0">
                <a:latin typeface="Noto Sans" panose="020B0502040504020204" pitchFamily="34" charset="0"/>
              </a:rPr>
              <a:t>84 ter rue Turgot </a:t>
            </a:r>
          </a:p>
          <a:p>
            <a:r>
              <a:rPr lang="fr-FR" dirty="0">
                <a:latin typeface="Noto Sans" panose="020B0502040504020204" pitchFamily="34" charset="0"/>
              </a:rPr>
              <a:t>78500 Sartrouville Tél 0660512555 </a:t>
            </a:r>
          </a:p>
          <a:p>
            <a:r>
              <a:rPr lang="fr-FR" dirty="0">
                <a:latin typeface="Noto Sans" panose="020B0502040504020204" pitchFamily="34" charset="0"/>
              </a:rPr>
              <a:t>contact@esculapeathenatraductions.com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454BFF-B49C-CD02-EC37-437575C5D1C8}"/>
              </a:ext>
            </a:extLst>
          </p:cNvPr>
          <p:cNvSpPr txBox="1"/>
          <p:nvPr/>
        </p:nvSpPr>
        <p:spPr>
          <a:xfrm>
            <a:off x="3657600" y="3038878"/>
            <a:ext cx="1173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Trebuchet MS" panose="020B0603020202020204" pitchFamily="34" charset="0"/>
              </a:rPr>
              <a:t>✨</a:t>
            </a:r>
            <a:r>
              <a:rPr lang="fr-FR" sz="2400" dirty="0">
                <a:latin typeface="Trebuchet MS" panose="020B0603020202020204" pitchFamily="34" charset="0"/>
              </a:rPr>
              <a:t>+ Vous recevrez des commentaires, + vous aurez des chances de « booster » votre trafic !!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r>
              <a:rPr lang="fr-FR" sz="2800" dirty="0">
                <a:latin typeface="Trebuchet MS" panose="020B0603020202020204" pitchFamily="34" charset="0"/>
              </a:rPr>
              <a:t>✨</a:t>
            </a:r>
            <a:r>
              <a:rPr lang="fr-FR" sz="2400" dirty="0">
                <a:latin typeface="Trebuchet MS" panose="020B0603020202020204" pitchFamily="34" charset="0"/>
              </a:rPr>
              <a:t> Mettre des boutons de partage de vos publications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r>
              <a:rPr lang="fr-FR" sz="2800" dirty="0">
                <a:latin typeface="Trebuchet MS" panose="020B0603020202020204" pitchFamily="34" charset="0"/>
              </a:rPr>
              <a:t>✨</a:t>
            </a:r>
            <a:r>
              <a:rPr lang="fr-FR" sz="2400" dirty="0">
                <a:latin typeface="Trebuchet MS" panose="020B0603020202020204" pitchFamily="34" charset="0"/>
              </a:rPr>
              <a:t> Entretenez votre réseau pour qu’ils « likent » vos publications !</a:t>
            </a:r>
          </a:p>
          <a:p>
            <a:endParaRPr lang="fr-FR" sz="2400" dirty="0">
              <a:latin typeface="Trebuchet MS" panose="020B0603020202020204" pitchFamily="34" charset="0"/>
            </a:endParaRPr>
          </a:p>
          <a:p>
            <a:r>
              <a:rPr lang="fr-FR" sz="2800" dirty="0">
                <a:latin typeface="Trebuchet MS" panose="020B0603020202020204" pitchFamily="34" charset="0"/>
              </a:rPr>
              <a:t>✨</a:t>
            </a:r>
            <a:r>
              <a:rPr lang="fr-FR" sz="2400" dirty="0">
                <a:latin typeface="Trebuchet MS" panose="020B0603020202020204" pitchFamily="34" charset="0"/>
              </a:rPr>
              <a:t> Suscitez l’intérêt en signant vos commentaires @EsculapeAthenaTraductions sur votre réseau social que vous aurez choisi.</a:t>
            </a:r>
          </a:p>
          <a:p>
            <a:r>
              <a:rPr lang="fr-FR" sz="2400" dirty="0">
                <a:latin typeface="Trebuchet MS" panose="020B0603020202020204" pitchFamily="34" charset="0"/>
              </a:rPr>
              <a:t> </a:t>
            </a:r>
            <a:endParaRPr lang="fr-FR" sz="2400" b="1" dirty="0">
              <a:latin typeface="MStrebuche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D670C3-6D34-817B-E41D-A207B865DABF}"/>
              </a:ext>
            </a:extLst>
          </p:cNvPr>
          <p:cNvSpPr txBox="1"/>
          <p:nvPr/>
        </p:nvSpPr>
        <p:spPr>
          <a:xfrm>
            <a:off x="3581400" y="1402122"/>
            <a:ext cx="1226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rebuchet MS" panose="020B0603020202020204" pitchFamily="34" charset="0"/>
              </a:rPr>
              <a:t>Quels sont les produits phares de mon catalogue et comment booster leur trafic ? 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12F4FE8-D195-9181-48A3-D386BAA0A220}"/>
              </a:ext>
            </a:extLst>
          </p:cNvPr>
          <p:cNvSpPr/>
          <p:nvPr/>
        </p:nvSpPr>
        <p:spPr>
          <a:xfrm>
            <a:off x="16002000" y="576254"/>
            <a:ext cx="1204912" cy="10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880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6466" y="894528"/>
            <a:ext cx="1280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23695" defTabSz="457200">
              <a:lnSpc>
                <a:spcPct val="100000"/>
              </a:lnSpc>
              <a:spcBef>
                <a:spcPts val="850"/>
              </a:spcBef>
              <a:tabLst>
                <a:tab pos="6394450" algn="l"/>
              </a:tabLst>
            </a:pPr>
            <a:r>
              <a:rPr lang="fr-FR" sz="4200" b="1" i="1" spc="335" dirty="0">
                <a:solidFill>
                  <a:srgbClr val="7DD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sz="4200" b="1" i="1" spc="3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Notre</a:t>
            </a:r>
            <a:r>
              <a:rPr lang="fr-FR" sz="4200" b="1" i="1" spc="3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200" b="1" i="1" spc="3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  <a:endParaRPr lang="fr-FR" sz="4200" b="1" i="1" spc="33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4348" y="375446"/>
            <a:ext cx="1495424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8100" y="2628375"/>
            <a:ext cx="15734500" cy="4601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23695">
              <a:spcBef>
                <a:spcPts val="850"/>
              </a:spcBef>
              <a:tabLst>
                <a:tab pos="2035810" algn="l"/>
              </a:tabLst>
            </a:pP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Créer une communauté de traducteurs  techniques, spécialisés dans le domaine de  l'innovation, médicale recherche clinique,  brevets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, marketing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...	sur mes réseaux </a:t>
            </a:r>
            <a:r>
              <a:rPr sz="2800" b="1" spc="55" dirty="0" err="1">
                <a:solidFill>
                  <a:srgbClr val="FFFFFF"/>
                </a:solidFill>
                <a:latin typeface="Trebuchet MS" panose="020B0603020202020204" pitchFamily="34" charset="0"/>
              </a:rPr>
              <a:t>sociaux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( </a:t>
            </a:r>
            <a:r>
              <a:rPr lang="fr-FR" sz="2800" b="1" spc="55" dirty="0" err="1">
                <a:solidFill>
                  <a:srgbClr val="FFFFFF"/>
                </a:solidFill>
                <a:latin typeface="Trebuchet MS" panose="020B0603020202020204" pitchFamily="34" charset="0"/>
              </a:rPr>
              <a:t>facebook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,  </a:t>
            </a:r>
            <a:r>
              <a:rPr lang="fr-FR" sz="2800" b="1" spc="55" dirty="0" err="1">
                <a:solidFill>
                  <a:srgbClr val="FFFFFF"/>
                </a:solidFill>
                <a:latin typeface="Trebuchet MS" panose="020B0603020202020204" pitchFamily="34" charset="0"/>
              </a:rPr>
              <a:t>linkedin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, </a:t>
            </a:r>
            <a:r>
              <a:rPr lang="fr-FR" sz="2800" b="1" spc="55" dirty="0" err="1">
                <a:solidFill>
                  <a:srgbClr val="FFFFFF"/>
                </a:solidFill>
                <a:latin typeface="Trebuchet MS" panose="020B0603020202020204" pitchFamily="34" charset="0"/>
              </a:rPr>
              <a:t>you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 tube..).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R="1623695">
              <a:spcBef>
                <a:spcPts val="850"/>
              </a:spcBef>
            </a:pPr>
            <a:r>
              <a:rPr sz="4200" b="1" i="1" spc="335" dirty="0">
                <a:solidFill>
                  <a:srgbClr val="7DD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Parrainer la </a:t>
            </a:r>
            <a:r>
              <a:rPr lang="fr-FR" sz="4200" b="1" i="1" spc="335" dirty="0">
                <a:solidFill>
                  <a:srgbClr val="7DD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4200" b="1" i="1" spc="335" dirty="0" err="1">
                <a:solidFill>
                  <a:srgbClr val="7DD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echerche</a:t>
            </a:r>
            <a:r>
              <a:rPr lang="fr-FR" sz="4200" b="1" i="1" spc="335" dirty="0">
                <a:solidFill>
                  <a:srgbClr val="7DD9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Médicale / Covid</a:t>
            </a:r>
          </a:p>
          <a:p>
            <a:pPr marL="1690370" algn="ctr">
              <a:lnSpc>
                <a:spcPct val="100000"/>
              </a:lnSpc>
              <a:spcBef>
                <a:spcPts val="630"/>
              </a:spcBef>
            </a:pPr>
            <a:endParaRPr lang="fr-FR" sz="4000" b="1" spc="305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R="1623695">
              <a:lnSpc>
                <a:spcPct val="115799"/>
              </a:lnSpc>
              <a:spcBef>
                <a:spcPts val="850"/>
              </a:spcBef>
              <a:tabLst>
                <a:tab pos="2035810" algn="l"/>
              </a:tabLst>
            </a:pP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U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ne agence de traduction spécialisée dans le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domain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e 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de</a:t>
            </a:r>
            <a:r>
              <a:rPr lang="fr-FR"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s </a:t>
            </a:r>
            <a:r>
              <a:rPr sz="2800" b="1" spc="55" dirty="0">
                <a:solidFill>
                  <a:srgbClr val="FFFFFF"/>
                </a:solidFill>
                <a:latin typeface="Trebuchet MS" panose="020B0603020202020204" pitchFamily="34" charset="0"/>
              </a:rPr>
              <a:t>sciences de la vie, et du juridique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979BAD9-197F-8E6A-5CDD-B505DF4886A9}"/>
              </a:ext>
            </a:extLst>
          </p:cNvPr>
          <p:cNvSpPr/>
          <p:nvPr/>
        </p:nvSpPr>
        <p:spPr>
          <a:xfrm>
            <a:off x="14782800" y="313801"/>
            <a:ext cx="2905124" cy="23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B25FAC-6FB0-C852-123A-242A2F643C11}"/>
              </a:ext>
            </a:extLst>
          </p:cNvPr>
          <p:cNvSpPr txBox="1"/>
          <p:nvPr/>
        </p:nvSpPr>
        <p:spPr>
          <a:xfrm>
            <a:off x="794348" y="8342940"/>
            <a:ext cx="9150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Noto Sans" panose="020B0502040504020204" pitchFamily="34" charset="0"/>
              </a:rPr>
              <a:t>Esculape Athena Traductions</a:t>
            </a:r>
          </a:p>
          <a:p>
            <a:r>
              <a:rPr lang="fr-FR" dirty="0">
                <a:latin typeface="Noto Sans" panose="020B0502040504020204" pitchFamily="34" charset="0"/>
              </a:rPr>
              <a:t>84 ter rue Turgot </a:t>
            </a:r>
          </a:p>
          <a:p>
            <a:r>
              <a:rPr lang="fr-FR" dirty="0">
                <a:latin typeface="Noto Sans" panose="020B0502040504020204" pitchFamily="34" charset="0"/>
              </a:rPr>
              <a:t>78500 Sartrouville Tél 0660512555 </a:t>
            </a:r>
          </a:p>
          <a:p>
            <a:r>
              <a:rPr lang="fr-FR" dirty="0">
                <a:latin typeface="Noto Sans" panose="020B0502040504020204" pitchFamily="34" charset="0"/>
              </a:rPr>
              <a:t>contact@esculapeathenatraductions.com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oneTexte 6">
            <a:extLst>
              <a:ext uri="{FF2B5EF4-FFF2-40B4-BE49-F238E27FC236}">
                <a16:creationId xmlns:a16="http://schemas.microsoft.com/office/drawing/2014/main" id="{0CA069DB-2BC3-B650-3070-24776901B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5064"/>
              </p:ext>
            </p:extLst>
          </p:nvPr>
        </p:nvGraphicFramePr>
        <p:xfrm>
          <a:off x="8883982" y="1866899"/>
          <a:ext cx="8001000" cy="649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4">
            <a:extLst>
              <a:ext uri="{FF2B5EF4-FFF2-40B4-BE49-F238E27FC236}">
                <a16:creationId xmlns:a16="http://schemas.microsoft.com/office/drawing/2014/main" id="{3849AE95-5225-506D-3BD1-46D3923B9708}"/>
              </a:ext>
            </a:extLst>
          </p:cNvPr>
          <p:cNvSpPr/>
          <p:nvPr/>
        </p:nvSpPr>
        <p:spPr>
          <a:xfrm>
            <a:off x="1066800" y="1333500"/>
            <a:ext cx="7003720" cy="70324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F115ED-89E3-BBCE-0859-F743B1CEADC1}"/>
              </a:ext>
            </a:extLst>
          </p:cNvPr>
          <p:cNvSpPr txBox="1"/>
          <p:nvPr/>
        </p:nvSpPr>
        <p:spPr>
          <a:xfrm>
            <a:off x="1104900" y="8801100"/>
            <a:ext cx="9150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Noto Sans" panose="020B0502040504020204" pitchFamily="34" charset="0"/>
              </a:rPr>
              <a:t>Esculape Athena Traductions</a:t>
            </a:r>
          </a:p>
          <a:p>
            <a:r>
              <a:rPr lang="fr-FR" dirty="0">
                <a:latin typeface="Noto Sans" panose="020B0502040504020204" pitchFamily="34" charset="0"/>
              </a:rPr>
              <a:t>84 ter rue Turgot </a:t>
            </a:r>
          </a:p>
          <a:p>
            <a:r>
              <a:rPr lang="fr-FR" dirty="0">
                <a:latin typeface="Noto Sans" panose="020B0502040504020204" pitchFamily="34" charset="0"/>
              </a:rPr>
              <a:t>78500 Sartrouville Tél 0660512555 </a:t>
            </a:r>
          </a:p>
          <a:p>
            <a:r>
              <a:rPr lang="fr-FR" dirty="0">
                <a:latin typeface="Noto Sans" panose="020B0502040504020204" pitchFamily="34" charset="0"/>
              </a:rPr>
              <a:t>contact@esculapeathenatraductions.com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575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478CED-3848-477B-A6AA-207A41F1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C5A2579-43C3-4BC8-85AA-3DCEF4739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782300"/>
          </a:xfrm>
        </p:spPr>
      </p:pic>
    </p:spTree>
    <p:extLst>
      <p:ext uri="{BB962C8B-B14F-4D97-AF65-F5344CB8AC3E}">
        <p14:creationId xmlns:p14="http://schemas.microsoft.com/office/powerpoint/2010/main" val="306421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4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44999"/>
            <a:ext cx="4472788" cy="4813301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48801EAC-D904-4BBF-A9DD-EF94642AE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 b="1890"/>
          <a:stretch/>
        </p:blipFill>
        <p:spPr>
          <a:xfrm>
            <a:off x="20" y="10"/>
            <a:ext cx="18287980" cy="10286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956" y="292033"/>
            <a:ext cx="4076058" cy="3248051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380"/>
              </a:spcBef>
              <a:tabLst>
                <a:tab pos="3329304" algn="l"/>
              </a:tabLst>
            </a:pPr>
            <a:r>
              <a:rPr sz="5050" spc="29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sz="5050" spc="44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5050" spc="254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rr</a:t>
            </a:r>
            <a:r>
              <a:rPr sz="5050" spc="44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sz="5050" spc="21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5050" spc="50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fr-FR" sz="5050" spc="33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ons</a:t>
            </a:r>
            <a:endParaRPr lang="fr-FR" sz="5050" spc="335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ts val="6000"/>
              </a:lnSpc>
              <a:spcBef>
                <a:spcPts val="380"/>
              </a:spcBef>
              <a:tabLst>
                <a:tab pos="3329304" algn="l"/>
              </a:tabLst>
            </a:pPr>
            <a:r>
              <a:rPr sz="5050" spc="2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sz="5050" spc="3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  </a:t>
            </a:r>
            <a:r>
              <a:rPr lang="fr-FR" sz="5050" spc="43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sz="5050" spc="430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echerche</a:t>
            </a:r>
            <a:r>
              <a:rPr sz="5050" spc="43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fr-FR" sz="5050" spc="45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sz="5050" spc="455" dirty="0" err="1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édicale</a:t>
            </a:r>
            <a:endParaRPr sz="505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9600" y="4549647"/>
            <a:ext cx="3663950" cy="186245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342900" marR="5080" indent="-330835">
              <a:lnSpc>
                <a:spcPts val="6520"/>
              </a:lnSpc>
              <a:spcBef>
                <a:spcPts val="1505"/>
              </a:spcBef>
            </a:pPr>
            <a:r>
              <a:rPr sz="6600" spc="-165" dirty="0">
                <a:solidFill>
                  <a:srgbClr val="FFBD58"/>
                </a:solidFill>
                <a:latin typeface="Trebuchet MS"/>
                <a:cs typeface="Trebuchet MS"/>
              </a:rPr>
              <a:t>Créons</a:t>
            </a:r>
            <a:r>
              <a:rPr sz="6600" spc="-670" dirty="0">
                <a:solidFill>
                  <a:srgbClr val="FFBD58"/>
                </a:solidFill>
                <a:latin typeface="Trebuchet MS"/>
                <a:cs typeface="Trebuchet MS"/>
              </a:rPr>
              <a:t> </a:t>
            </a:r>
            <a:r>
              <a:rPr sz="6600" spc="-555" dirty="0">
                <a:solidFill>
                  <a:srgbClr val="FFBD58"/>
                </a:solidFill>
                <a:latin typeface="Trebuchet MS"/>
                <a:cs typeface="Trebuchet MS"/>
              </a:rPr>
              <a:t>des </a:t>
            </a:r>
            <a:r>
              <a:rPr sz="6600" spc="-380" dirty="0" err="1">
                <a:solidFill>
                  <a:srgbClr val="FFBD58"/>
                </a:solidFill>
                <a:latin typeface="Trebuchet MS"/>
                <a:cs typeface="Trebuchet MS"/>
              </a:rPr>
              <a:t>emplois</a:t>
            </a:r>
            <a:r>
              <a:rPr sz="6600" spc="-620" dirty="0">
                <a:solidFill>
                  <a:srgbClr val="FFBD58"/>
                </a:solidFill>
                <a:latin typeface="Trebuchet MS"/>
                <a:cs typeface="Trebuchet MS"/>
              </a:rPr>
              <a:t> </a:t>
            </a:r>
            <a:r>
              <a:rPr sz="6600" spc="-545" dirty="0">
                <a:solidFill>
                  <a:srgbClr val="FFBD58"/>
                </a:solidFill>
                <a:latin typeface="Trebuchet MS"/>
                <a:cs typeface="Trebuchet MS"/>
              </a:rPr>
              <a:t>!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2331" y="6852966"/>
            <a:ext cx="77470" cy="2146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5" dirty="0">
                <a:solidFill>
                  <a:srgbClr val="FFFFFF"/>
                </a:solidFill>
                <a:latin typeface="UKIJ Esliye Tom"/>
                <a:cs typeface="UKIJ Esliye Tom"/>
              </a:rPr>
              <a:t>!</a:t>
            </a:r>
            <a:endParaRPr sz="1250">
              <a:latin typeface="UKIJ Esliye Tom"/>
              <a:cs typeface="UKIJ Esliye To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52" y="3835662"/>
            <a:ext cx="5836888" cy="256095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42900" marR="5080" indent="-330835">
              <a:lnSpc>
                <a:spcPts val="6520"/>
              </a:lnSpc>
              <a:spcBef>
                <a:spcPts val="1505"/>
              </a:spcBef>
              <a:tabLst>
                <a:tab pos="3329304" algn="l"/>
              </a:tabLst>
            </a:pP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  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FAI</a:t>
            </a: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SONS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 </a:t>
            </a:r>
            <a:r>
              <a:rPr lang="fr-FR" sz="6600" spc="-165" dirty="0">
                <a:solidFill>
                  <a:srgbClr val="FFBD58"/>
                </a:solidFill>
                <a:latin typeface="Trebuchet MS"/>
              </a:rPr>
              <a:t>            </a:t>
            </a:r>
            <a:r>
              <a:rPr sz="6600" spc="-165" dirty="0">
                <a:solidFill>
                  <a:srgbClr val="FFBD58"/>
                </a:solidFill>
                <a:latin typeface="Trebuchet MS"/>
              </a:rPr>
              <a:t>PROGRESSER  NOS CLIENTS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36396" y="7555792"/>
            <a:ext cx="5407660" cy="204279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 marR="5080">
              <a:lnSpc>
                <a:spcPts val="7270"/>
              </a:lnSpc>
              <a:spcBef>
                <a:spcPts val="1455"/>
              </a:spcBef>
            </a:pPr>
            <a:r>
              <a:rPr sz="7150" spc="5" dirty="0">
                <a:solidFill>
                  <a:srgbClr val="4FF569"/>
                </a:solidFill>
                <a:latin typeface="Trebuchet MS"/>
                <a:cs typeface="Trebuchet MS"/>
              </a:rPr>
              <a:t>La</a:t>
            </a:r>
            <a:r>
              <a:rPr sz="7150" spc="-71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dirty="0">
                <a:solidFill>
                  <a:srgbClr val="4FF569"/>
                </a:solidFill>
                <a:latin typeface="Trebuchet MS"/>
                <a:cs typeface="Trebuchet MS"/>
              </a:rPr>
              <a:t>traduction  </a:t>
            </a:r>
            <a:r>
              <a:rPr sz="7150" spc="25" dirty="0">
                <a:solidFill>
                  <a:srgbClr val="4FF569"/>
                </a:solidFill>
                <a:latin typeface="Trebuchet MS"/>
                <a:cs typeface="Trebuchet MS"/>
              </a:rPr>
              <a:t>qui</a:t>
            </a:r>
            <a:r>
              <a:rPr sz="7150" spc="-670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-15" dirty="0">
                <a:solidFill>
                  <a:srgbClr val="4FF569"/>
                </a:solidFill>
                <a:latin typeface="Trebuchet MS"/>
                <a:cs typeface="Trebuchet MS"/>
              </a:rPr>
              <a:t>a</a:t>
            </a:r>
            <a:r>
              <a:rPr sz="7150" spc="-66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185" dirty="0">
                <a:solidFill>
                  <a:srgbClr val="4FF569"/>
                </a:solidFill>
                <a:latin typeface="Trebuchet MS"/>
                <a:cs typeface="Trebuchet MS"/>
              </a:rPr>
              <a:t>du</a:t>
            </a:r>
            <a:r>
              <a:rPr sz="7150" spc="-665" dirty="0">
                <a:solidFill>
                  <a:srgbClr val="4FF569"/>
                </a:solidFill>
                <a:latin typeface="Trebuchet MS"/>
                <a:cs typeface="Trebuchet MS"/>
              </a:rPr>
              <a:t> </a:t>
            </a:r>
            <a:r>
              <a:rPr sz="7150" spc="175" dirty="0">
                <a:solidFill>
                  <a:srgbClr val="4FF569"/>
                </a:solidFill>
                <a:latin typeface="Trebuchet MS"/>
                <a:cs typeface="Trebuchet MS"/>
              </a:rPr>
              <a:t>sens</a:t>
            </a:r>
            <a:endParaRPr sz="71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42966" y="853434"/>
            <a:ext cx="6628130" cy="2982227"/>
          </a:xfrm>
          <a:prstGeom prst="rect">
            <a:avLst/>
          </a:prstGeom>
        </p:spPr>
        <p:txBody>
          <a:bodyPr vert="horz" wrap="square" lIns="0" tIns="187325" rIns="0" bIns="0" rtlCol="0" anchor="t">
            <a:spAutoFit/>
          </a:bodyPr>
          <a:lstStyle/>
          <a:p>
            <a:pPr marL="12700" marR="5080" indent="193675">
              <a:lnSpc>
                <a:spcPts val="6830"/>
              </a:lnSpc>
              <a:spcBef>
                <a:spcPts val="1475"/>
              </a:spcBef>
            </a:pPr>
            <a:r>
              <a:rPr sz="6800" spc="-500" dirty="0" err="1">
                <a:solidFill>
                  <a:srgbClr val="FFFFFF"/>
                </a:solidFill>
                <a:latin typeface="Arial"/>
                <a:cs typeface="Arial"/>
              </a:rPr>
              <a:t>Mobilis</a:t>
            </a:r>
            <a:r>
              <a:rPr lang="fr-FR" sz="6800" spc="-500" dirty="0" err="1">
                <a:solidFill>
                  <a:srgbClr val="FFFFFF"/>
                </a:solidFill>
                <a:latin typeface="Arial"/>
                <a:cs typeface="Arial"/>
              </a:rPr>
              <a:t>ons</a:t>
            </a:r>
            <a:r>
              <a:rPr lang="fr-FR" sz="6800" spc="-5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sz="6800" spc="-4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800" spc="-610" dirty="0">
                <a:solidFill>
                  <a:srgbClr val="FFFFFF"/>
                </a:solidFill>
                <a:latin typeface="Arial"/>
                <a:cs typeface="Arial"/>
              </a:rPr>
              <a:t>les </a:t>
            </a:r>
            <a:r>
              <a:rPr sz="6800" spc="-475" dirty="0" err="1">
                <a:solidFill>
                  <a:srgbClr val="FFFFFF"/>
                </a:solidFill>
                <a:latin typeface="Arial"/>
                <a:cs typeface="Arial"/>
              </a:rPr>
              <a:t>meilleurs</a:t>
            </a:r>
            <a:r>
              <a:rPr lang="fr-FR" sz="6800" spc="-225" dirty="0">
                <a:solidFill>
                  <a:srgbClr val="FFFFFF"/>
                </a:solidFill>
                <a:latin typeface="Arial"/>
                <a:cs typeface="Arial"/>
              </a:rPr>
              <a:t> t</a:t>
            </a:r>
            <a:r>
              <a:rPr lang="fr-FR" sz="6800" spc="-280" dirty="0">
                <a:solidFill>
                  <a:srgbClr val="FFFFFF"/>
                </a:solidFill>
                <a:latin typeface="Arial"/>
                <a:cs typeface="Arial"/>
              </a:rPr>
              <a:t>alents</a:t>
            </a:r>
            <a:endParaRPr sz="6800" dirty="0">
              <a:latin typeface="Arial"/>
              <a:cs typeface="Arial"/>
            </a:endParaRPr>
          </a:p>
          <a:p>
            <a:pPr marL="174625" algn="ctr">
              <a:lnSpc>
                <a:spcPct val="100000"/>
              </a:lnSpc>
              <a:spcBef>
                <a:spcPts val="2265"/>
              </a:spcBef>
            </a:pPr>
            <a:r>
              <a:rPr sz="4900" i="1" spc="-114" dirty="0">
                <a:solidFill>
                  <a:srgbClr val="FF904D"/>
                </a:solidFill>
                <a:latin typeface="Arial"/>
                <a:cs typeface="Arial"/>
              </a:rPr>
              <a:t>La</a:t>
            </a:r>
            <a:r>
              <a:rPr sz="4900" i="1" spc="-145" dirty="0">
                <a:solidFill>
                  <a:srgbClr val="FF904D"/>
                </a:solidFill>
                <a:latin typeface="Arial"/>
                <a:cs typeface="Arial"/>
              </a:rPr>
              <a:t> </a:t>
            </a:r>
            <a:r>
              <a:rPr sz="4900" i="1" spc="40" dirty="0">
                <a:solidFill>
                  <a:srgbClr val="FF904D"/>
                </a:solidFill>
                <a:latin typeface="Arial"/>
                <a:cs typeface="Arial"/>
              </a:rPr>
              <a:t>curiosité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6078" y="3742968"/>
            <a:ext cx="2976880" cy="21551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60960" algn="just">
              <a:lnSpc>
                <a:spcPts val="5450"/>
              </a:lnSpc>
              <a:spcBef>
                <a:spcPts val="635"/>
              </a:spcBef>
            </a:pPr>
            <a:r>
              <a:rPr sz="4900" i="1" spc="-150" dirty="0">
                <a:solidFill>
                  <a:srgbClr val="FF904D"/>
                </a:solidFill>
                <a:latin typeface="Arial"/>
                <a:cs typeface="Arial"/>
              </a:rPr>
              <a:t>est </a:t>
            </a:r>
            <a:r>
              <a:rPr sz="4900" i="1" spc="40" dirty="0">
                <a:solidFill>
                  <a:srgbClr val="FF904D"/>
                </a:solidFill>
                <a:latin typeface="Arial"/>
                <a:cs typeface="Arial"/>
              </a:rPr>
              <a:t>un </a:t>
            </a:r>
            <a:r>
              <a:rPr sz="4900" i="1" dirty="0">
                <a:solidFill>
                  <a:srgbClr val="FF904D"/>
                </a:solidFill>
                <a:latin typeface="Arial"/>
                <a:cs typeface="Arial"/>
              </a:rPr>
              <a:t>bon  </a:t>
            </a:r>
            <a:r>
              <a:rPr sz="4900" i="1" spc="20" dirty="0">
                <a:solidFill>
                  <a:srgbClr val="FF904D"/>
                </a:solidFill>
                <a:latin typeface="Arial"/>
                <a:cs typeface="Arial"/>
              </a:rPr>
              <a:t>défaut </a:t>
            </a:r>
            <a:r>
              <a:rPr sz="4900" i="1" spc="-70" dirty="0">
                <a:solidFill>
                  <a:srgbClr val="FF904D"/>
                </a:solidFill>
                <a:latin typeface="Arial"/>
                <a:cs typeface="Arial"/>
              </a:rPr>
              <a:t>en  </a:t>
            </a:r>
            <a:r>
              <a:rPr sz="4900" i="1" spc="275" dirty="0">
                <a:solidFill>
                  <a:srgbClr val="FF904D"/>
                </a:solidFill>
                <a:latin typeface="Arial"/>
                <a:cs typeface="Arial"/>
              </a:rPr>
              <a:t>i</a:t>
            </a:r>
            <a:r>
              <a:rPr sz="4900" i="1" spc="135" dirty="0">
                <a:solidFill>
                  <a:srgbClr val="FF904D"/>
                </a:solidFill>
                <a:latin typeface="Arial"/>
                <a:cs typeface="Arial"/>
              </a:rPr>
              <a:t>nn</a:t>
            </a:r>
            <a:r>
              <a:rPr sz="4900" i="1" spc="-25" dirty="0">
                <a:solidFill>
                  <a:srgbClr val="FF904D"/>
                </a:solidFill>
                <a:latin typeface="Arial"/>
                <a:cs typeface="Arial"/>
              </a:rPr>
              <a:t>o</a:t>
            </a:r>
            <a:r>
              <a:rPr sz="4900" i="1" spc="-35" dirty="0">
                <a:solidFill>
                  <a:srgbClr val="FF904D"/>
                </a:solidFill>
                <a:latin typeface="Arial"/>
                <a:cs typeface="Arial"/>
              </a:rPr>
              <a:t>v</a:t>
            </a:r>
            <a:r>
              <a:rPr sz="4900" i="1" spc="-225" dirty="0">
                <a:solidFill>
                  <a:srgbClr val="FF904D"/>
                </a:solidFill>
                <a:latin typeface="Arial"/>
                <a:cs typeface="Arial"/>
              </a:rPr>
              <a:t>a</a:t>
            </a:r>
            <a:r>
              <a:rPr sz="4900" i="1" spc="235" dirty="0">
                <a:solidFill>
                  <a:srgbClr val="FF904D"/>
                </a:solidFill>
                <a:latin typeface="Arial"/>
                <a:cs typeface="Arial"/>
              </a:rPr>
              <a:t>t</a:t>
            </a:r>
            <a:r>
              <a:rPr sz="4900" i="1" spc="275" dirty="0">
                <a:solidFill>
                  <a:srgbClr val="FF904D"/>
                </a:solidFill>
                <a:latin typeface="Arial"/>
                <a:cs typeface="Arial"/>
              </a:rPr>
              <a:t>i</a:t>
            </a:r>
            <a:r>
              <a:rPr sz="4900" i="1" spc="-25" dirty="0">
                <a:solidFill>
                  <a:srgbClr val="FF904D"/>
                </a:solidFill>
                <a:latin typeface="Arial"/>
                <a:cs typeface="Arial"/>
              </a:rPr>
              <a:t>o</a:t>
            </a:r>
            <a:r>
              <a:rPr sz="4900" i="1" spc="135" dirty="0">
                <a:solidFill>
                  <a:srgbClr val="FF904D"/>
                </a:solidFill>
                <a:latin typeface="Arial"/>
                <a:cs typeface="Arial"/>
              </a:rPr>
              <a:t>n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0" y="6746917"/>
            <a:ext cx="5167425" cy="1313821"/>
          </a:xfrm>
          <a:prstGeom prst="rect">
            <a:avLst/>
          </a:prstGeom>
        </p:spPr>
        <p:txBody>
          <a:bodyPr vert="horz" wrap="square" lIns="0" tIns="201295" rIns="0" bIns="0" rtlCol="0" anchor="t">
            <a:spAutoFit/>
          </a:bodyPr>
          <a:lstStyle/>
          <a:p>
            <a:pPr marL="12065" marR="5080" indent="67310">
              <a:lnSpc>
                <a:spcPct val="65500"/>
              </a:lnSpc>
              <a:spcBef>
                <a:spcPts val="1585"/>
              </a:spcBef>
            </a:pPr>
            <a:r>
              <a:rPr lang="fr-FR" sz="36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Traduisons   </a:t>
            </a:r>
            <a:r>
              <a:rPr sz="3600" b="1" spc="-11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pour</a:t>
            </a:r>
            <a:r>
              <a:rPr lang="fr-FR" sz="3600" b="1" spc="-114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600" b="1" spc="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faire</a:t>
            </a:r>
            <a:r>
              <a:rPr lang="fr-FR" sz="3600" b="1" spc="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fr-FR" sz="3600" b="1" spc="-3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croître</a:t>
            </a:r>
            <a:r>
              <a:rPr sz="3600" b="1" spc="-3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600" b="1" spc="-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votre</a:t>
            </a:r>
            <a:r>
              <a:rPr lang="fr-FR" sz="3600" b="1" spc="-8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600" b="1" spc="-9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entreprise</a:t>
            </a:r>
            <a:endParaRPr sz="3600" dirty="0" err="1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695" y="7950285"/>
            <a:ext cx="8481810" cy="2007601"/>
          </a:xfrm>
          <a:prstGeom prst="rect">
            <a:avLst/>
          </a:prstGeom>
        </p:spPr>
        <p:txBody>
          <a:bodyPr vert="horz" wrap="square" lIns="0" tIns="344805" rIns="0" bIns="0" rtlCol="0">
            <a:spAutoFit/>
          </a:bodyPr>
          <a:lstStyle/>
          <a:p>
            <a:pPr marL="1268730" algn="ctr">
              <a:lnSpc>
                <a:spcPct val="100000"/>
              </a:lnSpc>
              <a:spcBef>
                <a:spcPts val="2715"/>
              </a:spcBef>
            </a:pPr>
            <a:r>
              <a:rPr sz="4950" b="1" spc="170" dirty="0">
                <a:solidFill>
                  <a:srgbClr val="00ACA8"/>
                </a:solidFill>
                <a:latin typeface="Trebuchet MS"/>
                <a:cs typeface="Trebuchet MS"/>
              </a:rPr>
              <a:t>Yes </a:t>
            </a:r>
            <a:r>
              <a:rPr sz="4950" b="1" spc="180" dirty="0">
                <a:solidFill>
                  <a:srgbClr val="00ACA8"/>
                </a:solidFill>
                <a:latin typeface="Trebuchet MS"/>
                <a:cs typeface="Trebuchet MS"/>
              </a:rPr>
              <a:t>We</a:t>
            </a:r>
            <a:r>
              <a:rPr sz="4950" b="1" spc="-1035" dirty="0">
                <a:solidFill>
                  <a:srgbClr val="00ACA8"/>
                </a:solidFill>
                <a:latin typeface="Trebuchet MS"/>
                <a:cs typeface="Trebuchet MS"/>
              </a:rPr>
              <a:t> </a:t>
            </a:r>
            <a:r>
              <a:rPr sz="4950" b="1" spc="-5" dirty="0">
                <a:solidFill>
                  <a:srgbClr val="00ACA8"/>
                </a:solidFill>
                <a:latin typeface="Trebuchet MS"/>
                <a:cs typeface="Trebuchet MS"/>
              </a:rPr>
              <a:t>can</a:t>
            </a:r>
            <a:endParaRPr sz="4950" dirty="0">
              <a:latin typeface="Trebuchet MS"/>
              <a:cs typeface="Trebuchet MS"/>
            </a:endParaRPr>
          </a:p>
          <a:p>
            <a:pPr marL="12700" marR="387350" indent="227965">
              <a:lnSpc>
                <a:spcPts val="4660"/>
              </a:lnSpc>
              <a:spcBef>
                <a:spcPts val="2270"/>
              </a:spcBef>
              <a:tabLst>
                <a:tab pos="3061970" algn="l"/>
              </a:tabLst>
            </a:pPr>
            <a:r>
              <a:rPr sz="3950" spc="-19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950" spc="-2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950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7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950" spc="32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950" spc="15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950" spc="2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950" spc="10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950" spc="3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950" spc="37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950" spc="-185" dirty="0">
                <a:solidFill>
                  <a:srgbClr val="FFFFFF"/>
                </a:solidFill>
                <a:latin typeface="Arial"/>
                <a:cs typeface="Arial"/>
              </a:rPr>
              <a:t>s  </a:t>
            </a:r>
            <a:r>
              <a:rPr sz="3950" spc="95" dirty="0">
                <a:solidFill>
                  <a:srgbClr val="FFFFFF"/>
                </a:solidFill>
                <a:latin typeface="Arial"/>
                <a:cs typeface="Arial"/>
              </a:rPr>
              <a:t>réussirons..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96800" y="580073"/>
            <a:ext cx="5112244" cy="4658327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642620" indent="219710">
              <a:lnSpc>
                <a:spcPts val="5340"/>
              </a:lnSpc>
              <a:spcBef>
                <a:spcPts val="625"/>
              </a:spcBef>
            </a:pPr>
            <a:r>
              <a:rPr sz="4800" i="1" spc="-60" dirty="0">
                <a:solidFill>
                  <a:srgbClr val="CB6BE6"/>
                </a:solidFill>
                <a:latin typeface="Arial"/>
                <a:cs typeface="Arial"/>
              </a:rPr>
              <a:t>Protégeons  </a:t>
            </a:r>
            <a:r>
              <a:rPr sz="4800" i="1" spc="135" dirty="0" err="1">
                <a:solidFill>
                  <a:srgbClr val="CB6BE6"/>
                </a:solidFill>
                <a:latin typeface="Arial"/>
                <a:cs typeface="Arial"/>
              </a:rPr>
              <a:t>l'innovation</a:t>
            </a:r>
            <a:r>
              <a:rPr sz="4800" i="1" spc="135" dirty="0">
                <a:solidFill>
                  <a:srgbClr val="CB6BE6"/>
                </a:solidFill>
                <a:latin typeface="Arial"/>
                <a:cs typeface="Arial"/>
              </a:rPr>
              <a:t> !</a:t>
            </a:r>
            <a:endParaRPr lang="fr-FR" sz="4800" i="1" spc="135" dirty="0">
              <a:solidFill>
                <a:srgbClr val="CB6BE6"/>
              </a:solidFill>
              <a:latin typeface="Arial"/>
              <a:cs typeface="Arial"/>
            </a:endParaRPr>
          </a:p>
          <a:p>
            <a:pPr marL="12700" marR="642620" indent="219710">
              <a:lnSpc>
                <a:spcPts val="5340"/>
              </a:lnSpc>
              <a:spcBef>
                <a:spcPts val="625"/>
              </a:spcBef>
            </a:pPr>
            <a:endParaRPr sz="4800" i="1" spc="135" dirty="0">
              <a:solidFill>
                <a:srgbClr val="CB6BE6"/>
              </a:solidFill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r>
              <a:rPr lang="fr-FR" sz="4000" b="1" spc="-45" dirty="0">
                <a:solidFill>
                  <a:srgbClr val="FF66C3"/>
                </a:solidFill>
                <a:latin typeface="Arial"/>
                <a:cs typeface="Arial"/>
              </a:rPr>
              <a:t>Pa</a:t>
            </a:r>
            <a:r>
              <a:rPr lang="fr-FR" sz="4000" b="1" spc="175" dirty="0">
                <a:solidFill>
                  <a:srgbClr val="FF66C3"/>
                </a:solidFill>
                <a:latin typeface="Arial"/>
                <a:cs typeface="Arial"/>
              </a:rPr>
              <a:t>r</a:t>
            </a:r>
            <a:r>
              <a:rPr lang="fr-FR" sz="4000" b="1" spc="10" dirty="0">
                <a:solidFill>
                  <a:srgbClr val="FF66C3"/>
                </a:solidFill>
                <a:latin typeface="Arial"/>
                <a:cs typeface="Arial"/>
              </a:rPr>
              <a:t>t</a:t>
            </a:r>
            <a:r>
              <a:rPr lang="fr-FR" sz="4000" b="1" spc="125" dirty="0">
                <a:solidFill>
                  <a:srgbClr val="FF66C3"/>
                </a:solidFill>
                <a:latin typeface="Arial"/>
                <a:cs typeface="Arial"/>
              </a:rPr>
              <a:t>i</a:t>
            </a:r>
            <a:r>
              <a:rPr lang="fr-FR" sz="4000" b="1" spc="-195" dirty="0">
                <a:solidFill>
                  <a:srgbClr val="FF66C3"/>
                </a:solidFill>
                <a:latin typeface="Arial"/>
                <a:cs typeface="Arial"/>
              </a:rPr>
              <a:t>c</a:t>
            </a:r>
            <a:r>
              <a:rPr lang="fr-FR" sz="4000" b="1" spc="125" dirty="0">
                <a:solidFill>
                  <a:srgbClr val="FF66C3"/>
                </a:solidFill>
                <a:latin typeface="Arial"/>
                <a:cs typeface="Arial"/>
              </a:rPr>
              <a:t>i</a:t>
            </a:r>
            <a:r>
              <a:rPr lang="fr-FR" sz="4000" b="1" spc="-220" dirty="0">
                <a:solidFill>
                  <a:srgbClr val="FF66C3"/>
                </a:solidFill>
                <a:latin typeface="Arial"/>
                <a:cs typeface="Arial"/>
              </a:rPr>
              <a:t>p</a:t>
            </a:r>
            <a:r>
              <a:rPr lang="fr-FR" sz="4000" b="1" spc="-204" dirty="0">
                <a:solidFill>
                  <a:srgbClr val="FF66C3"/>
                </a:solidFill>
                <a:latin typeface="Arial"/>
                <a:cs typeface="Arial"/>
              </a:rPr>
              <a:t>o</a:t>
            </a:r>
            <a:r>
              <a:rPr lang="fr-FR" sz="4000" b="1" spc="45" dirty="0">
                <a:solidFill>
                  <a:srgbClr val="FF66C3"/>
                </a:solidFill>
                <a:latin typeface="Arial"/>
                <a:cs typeface="Arial"/>
              </a:rPr>
              <a:t>n</a:t>
            </a:r>
            <a:r>
              <a:rPr lang="fr-FR" sz="4000" b="1" spc="-195" dirty="0">
                <a:solidFill>
                  <a:srgbClr val="FF66C3"/>
                </a:solidFill>
                <a:latin typeface="Arial"/>
                <a:cs typeface="Arial"/>
              </a:rPr>
              <a:t>s  </a:t>
            </a:r>
            <a:r>
              <a:rPr lang="fr-FR" sz="4000" b="1" spc="-45" dirty="0">
                <a:solidFill>
                  <a:srgbClr val="FF66C3"/>
                </a:solidFill>
                <a:latin typeface="Arial"/>
                <a:cs typeface="Arial"/>
              </a:rPr>
              <a:t>à </a:t>
            </a:r>
            <a:r>
              <a:rPr lang="fr-FR" sz="4000" b="1" spc="-110" dirty="0">
                <a:solidFill>
                  <a:srgbClr val="FF66C3"/>
                </a:solidFill>
                <a:latin typeface="Arial"/>
                <a:cs typeface="Arial"/>
              </a:rPr>
              <a:t>une  </a:t>
            </a:r>
            <a:r>
              <a:rPr lang="fr-FR" sz="4000" b="1" spc="-40" dirty="0">
                <a:solidFill>
                  <a:srgbClr val="FF66C3"/>
                </a:solidFill>
                <a:latin typeface="Arial"/>
                <a:cs typeface="Arial"/>
              </a:rPr>
              <a:t>meilleure  </a:t>
            </a:r>
            <a:r>
              <a:rPr lang="fr-FR" sz="4000" b="1" spc="-90" dirty="0">
                <a:solidFill>
                  <a:srgbClr val="FF66C3"/>
                </a:solidFill>
                <a:latin typeface="Arial"/>
                <a:cs typeface="Arial"/>
              </a:rPr>
              <a:t>hygiène </a:t>
            </a:r>
            <a:r>
              <a:rPr lang="fr-FR" sz="4000" b="1" spc="-254" dirty="0">
                <a:solidFill>
                  <a:srgbClr val="FF66C3"/>
                </a:solidFill>
                <a:latin typeface="Arial"/>
                <a:cs typeface="Arial"/>
              </a:rPr>
              <a:t>de  </a:t>
            </a:r>
            <a:r>
              <a:rPr lang="fr-FR" sz="4000" b="1" spc="-55" dirty="0">
                <a:solidFill>
                  <a:srgbClr val="FF66C3"/>
                </a:solidFill>
                <a:latin typeface="Arial"/>
                <a:cs typeface="Arial"/>
              </a:rPr>
              <a:t>vie</a:t>
            </a:r>
            <a:endParaRPr lang="fr-FR"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49000" y="6120128"/>
            <a:ext cx="6930446" cy="1286250"/>
          </a:xfrm>
          <a:prstGeom prst="rect">
            <a:avLst/>
          </a:prstGeom>
        </p:spPr>
        <p:txBody>
          <a:bodyPr vert="horz" wrap="square" lIns="0" tIns="105410" rIns="0" bIns="0" rtlCol="0" anchor="t">
            <a:spAutoFit/>
          </a:bodyPr>
          <a:lstStyle/>
          <a:p>
            <a:pPr marL="273685" marR="5080" indent="-261620">
              <a:lnSpc>
                <a:spcPts val="4180"/>
              </a:lnSpc>
              <a:spcBef>
                <a:spcPts val="830"/>
              </a:spcBef>
            </a:pPr>
            <a:endParaRPr lang="fr-FR" sz="3100" b="1" spc="-45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273685" marR="5080" indent="-261620">
              <a:lnSpc>
                <a:spcPts val="4180"/>
              </a:lnSpc>
              <a:spcBef>
                <a:spcPts val="830"/>
              </a:spcBef>
            </a:pPr>
            <a:r>
              <a:rPr lang="fr-FR"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Persévé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</a:t>
            </a:r>
            <a:r>
              <a:rPr lang="fr-FR"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ons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face 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aux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3100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difficulté</a:t>
            </a:r>
            <a:r>
              <a:rPr lang="fr-FR"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</a:t>
            </a:r>
            <a:r>
              <a:rPr sz="3100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4050" spc="-355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!</a:t>
            </a:r>
            <a:endParaRPr sz="4050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28700" y="318195"/>
            <a:ext cx="2905124" cy="2314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920C67-3135-4C70-8590-5B47A2B37CE7}"/>
              </a:ext>
            </a:extLst>
          </p:cNvPr>
          <p:cNvSpPr txBox="1"/>
          <p:nvPr/>
        </p:nvSpPr>
        <p:spPr>
          <a:xfrm>
            <a:off x="4953000" y="2476500"/>
            <a:ext cx="6553200" cy="1981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74A3A2-309F-41C3-BF22-D54D02E37FCE}"/>
              </a:ext>
            </a:extLst>
          </p:cNvPr>
          <p:cNvSpPr txBox="1"/>
          <p:nvPr/>
        </p:nvSpPr>
        <p:spPr>
          <a:xfrm>
            <a:off x="4419600" y="601480"/>
            <a:ext cx="10524310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r-FR" sz="2800" b="1" i="0" dirty="0">
                <a:effectLst/>
                <a:latin typeface="Trebuchet MS" panose="020B0603020202020204" pitchFamily="34" charset="0"/>
              </a:rPr>
              <a:t>Pourquoi et Comment renforcer l'attractivité de min site web et attirer plus de visiteurs ? </a:t>
            </a:r>
            <a:r>
              <a:rPr lang="fr-FR" sz="3200" b="0" i="0" dirty="0">
                <a:effectLst/>
                <a:latin typeface="Trebuchet MS" panose="020B0603020202020204" pitchFamily="34" charset="0"/>
              </a:rPr>
              <a:t>✌👀</a:t>
            </a:r>
            <a:br>
              <a:rPr lang="fr-FR" sz="3200" dirty="0"/>
            </a:br>
            <a:br>
              <a:rPr lang="fr-FR" sz="3200" dirty="0"/>
            </a:br>
            <a:r>
              <a:rPr lang="fr-FR" sz="3200" b="0" i="0" dirty="0">
                <a:effectLst/>
                <a:latin typeface="-apple-system"/>
              </a:rPr>
              <a:t>👉👉</a:t>
            </a:r>
            <a:r>
              <a:rPr lang="fr-FR" sz="2400" dirty="0">
                <a:latin typeface="Trebuchet MS" panose="020B0603020202020204" pitchFamily="34" charset="0"/>
              </a:rPr>
              <a:t>Les chiffres de la FEVAD du e-commerce qui montrent qu'il faut accélérer notre visibilité internet !!😋💪😍</a:t>
            </a:r>
            <a:br>
              <a:rPr lang="fr-FR" sz="2400" dirty="0">
                <a:latin typeface="Trebuchet MS" panose="020B0603020202020204" pitchFamily="34" charset="0"/>
              </a:rPr>
            </a:b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✨Comment rendre mon contenu plus attractif ?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A quelle fréquence faut-il publier ?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Mes concurrents ont-ils traduit leur site web ?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Quels sont les produits phares de mon catalogue ?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Comment booster leur trafic ?👀👍📢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Quels partenariats mettre en place pour faire venir des clients internationaux ? , 💪🤞😋</a:t>
            </a: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✨ Quels sont les indicateurs à surveiller afin de savoir si on a réussi à booster son trafic web ?</a:t>
            </a:r>
            <a:br>
              <a:rPr lang="fr-FR" sz="2400" dirty="0">
                <a:latin typeface="Trebuchet MS" panose="020B0603020202020204" pitchFamily="34" charset="0"/>
              </a:rPr>
            </a:br>
            <a:br>
              <a:rPr lang="fr-FR" sz="2400" dirty="0">
                <a:latin typeface="Trebuchet MS" panose="020B0603020202020204" pitchFamily="34" charset="0"/>
              </a:rPr>
            </a:br>
            <a:r>
              <a:rPr lang="fr-FR" sz="2400" dirty="0">
                <a:latin typeface="Trebuchet MS" panose="020B0603020202020204" pitchFamily="34" charset="0"/>
              </a:rPr>
              <a:t>💪📢👍Venez nombreux à cette conférence afin d'avoir de nombreuses d'amélioration de votre trafic internet, et de sa visibilité auprès de vos clients et prospects</a:t>
            </a:r>
          </a:p>
          <a:p>
            <a:endParaRPr lang="fr-FR" sz="2400" b="1" u="sng" dirty="0">
              <a:latin typeface="Trebuchet MS" panose="020B0603020202020204" pitchFamily="34" charset="0"/>
            </a:endParaRPr>
          </a:p>
          <a:p>
            <a:endParaRPr lang="fr-FR" sz="3200" dirty="0">
              <a:latin typeface="Trebuchet MS" panose="020B0603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70CBE-271D-BE7A-DB61-53576276B681}"/>
              </a:ext>
            </a:extLst>
          </p:cNvPr>
          <p:cNvSpPr txBox="1"/>
          <p:nvPr/>
        </p:nvSpPr>
        <p:spPr>
          <a:xfrm>
            <a:off x="1295400" y="8723275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FFCEA7F2-FB21-82C1-7ADC-9BE4A5CDD31E}"/>
              </a:ext>
            </a:extLst>
          </p:cNvPr>
          <p:cNvSpPr/>
          <p:nvPr/>
        </p:nvSpPr>
        <p:spPr>
          <a:xfrm>
            <a:off x="15849600" y="571500"/>
            <a:ext cx="1210490" cy="10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240000" y="647700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26B8AF9-48E1-15BA-7305-C879A6E5D206}"/>
              </a:ext>
            </a:extLst>
          </p:cNvPr>
          <p:cNvSpPr txBox="1"/>
          <p:nvPr/>
        </p:nvSpPr>
        <p:spPr>
          <a:xfrm>
            <a:off x="401514" y="9093424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5A47A8-8C05-33BF-1C9C-CA396C612A1A}"/>
              </a:ext>
            </a:extLst>
          </p:cNvPr>
          <p:cNvSpPr txBox="1"/>
          <p:nvPr/>
        </p:nvSpPr>
        <p:spPr>
          <a:xfrm>
            <a:off x="4957422" y="545892"/>
            <a:ext cx="91505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Trebuchet MS" panose="020B0603020202020204" pitchFamily="34" charset="0"/>
              </a:rPr>
              <a:t>Pourquoi et Comment renforcer l'attractivité de votre site web et attirer plus de visiteurs ? </a:t>
            </a:r>
            <a:r>
              <a:rPr lang="fr-FR" sz="3600" b="0" i="0" dirty="0">
                <a:effectLst/>
                <a:latin typeface="Trebuchet MS" panose="020B0603020202020204" pitchFamily="34" charset="0"/>
              </a:rPr>
              <a:t>✌👀</a:t>
            </a:r>
            <a:br>
              <a:rPr lang="fr-FR" sz="3600" dirty="0">
                <a:latin typeface="Trebuchet MS" panose="020B0603020202020204" pitchFamily="34" charset="0"/>
              </a:rPr>
            </a:br>
            <a:endParaRPr lang="fr-FR" sz="3600" b="1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7B1FB05-E9BA-0A56-3BFF-FF52D856BA1B}"/>
              </a:ext>
            </a:extLst>
          </p:cNvPr>
          <p:cNvSpPr/>
          <p:nvPr/>
        </p:nvSpPr>
        <p:spPr>
          <a:xfrm>
            <a:off x="920251" y="495300"/>
            <a:ext cx="2905124" cy="23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FE3D2DD-DFE8-2F4B-A95E-650C5A109687}"/>
              </a:ext>
            </a:extLst>
          </p:cNvPr>
          <p:cNvSpPr txBox="1"/>
          <p:nvPr/>
        </p:nvSpPr>
        <p:spPr>
          <a:xfrm>
            <a:off x="4472612" y="24003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rebuchet MS" panose="020B0603020202020204" pitchFamily="34" charset="0"/>
              </a:rPr>
              <a:t>« Les chiffres clés du 1er trimestre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Trebuchet MS" panose="020B0603020202020204" pitchFamily="34" charset="0"/>
              </a:rPr>
              <a:t>Le secteur du e-commerce (produits et services) a progressé de 11,8% en un an et atteint 32,5 milliards d’euros au 1er trimestre 2022.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Trebuchet MS" panose="020B0603020202020204" pitchFamily="34" charset="0"/>
              </a:rPr>
              <a:t>Les ventes de services redeviennent majoritaires et représentent 56% du chiffre d’affaires du e-commerce.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Trebuchet MS" panose="020B0603020202020204" pitchFamily="34" charset="0"/>
              </a:rPr>
              <a:t>Le nombre de sites marchands progresse de 11% sur un an.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Trebuchet MS" panose="020B0603020202020204" pitchFamily="34" charset="0"/>
              </a:rPr>
              <a:t>527 millions de transactions ont été recensées au 1er trimestre 2022 (+5% sur un an).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>
                <a:latin typeface="Trebuchet MS" panose="020B0603020202020204" pitchFamily="34" charset="0"/>
              </a:rPr>
              <a:t>Le panier moyen est en nette progression et s’élève à 62 euros (+6% sur un an) ».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latin typeface="Trebuchet MS" panose="020B0603020202020204" pitchFamily="34" charset="0"/>
            </a:endParaRPr>
          </a:p>
          <a:p>
            <a:r>
              <a:rPr lang="fr-FR" dirty="0">
                <a:latin typeface="Trebuchet MS" panose="020B0603020202020204" pitchFamily="34" charset="0"/>
              </a:rPr>
              <a:t>https://www.fevad.com/bilan-e-commerce-au-1er-trimestre-2022-un-chiffre-daffaires-en-hausse-de-12/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877930"/>
            <a:ext cx="117348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3600" b="1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sz="4000" b="1" dirty="0"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5400" b="1" dirty="0">
                <a:latin typeface="Trebuchet MS" panose="020B0603020202020204" pitchFamily="34" charset="0"/>
              </a:rPr>
            </a:br>
            <a:endParaRPr lang="fr-FR" spc="220" dirty="0">
              <a:solidFill>
                <a:schemeClr val="accent4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6288" y="530492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2E45D-852A-45D2-4B63-7821749C4415}"/>
              </a:ext>
            </a:extLst>
          </p:cNvPr>
          <p:cNvSpPr txBox="1"/>
          <p:nvPr/>
        </p:nvSpPr>
        <p:spPr>
          <a:xfrm>
            <a:off x="324395" y="8794324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F2614AA-45EC-47CD-47E7-C15DF778C969}"/>
              </a:ext>
            </a:extLst>
          </p:cNvPr>
          <p:cNvSpPr txBox="1"/>
          <p:nvPr/>
        </p:nvSpPr>
        <p:spPr>
          <a:xfrm>
            <a:off x="3352800" y="7412893"/>
            <a:ext cx="9805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Trebuchet MS" panose="020B0603020202020204" pitchFamily="34" charset="0"/>
              </a:rPr>
              <a:t>https://www.fevad.com/bilan-e-commerce-au-1er-trimestre-2022-un-chiffre-daffaires-en-hausse-de-12/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4470863-44B8-667B-D58E-577E34725B65}"/>
              </a:ext>
            </a:extLst>
          </p:cNvPr>
          <p:cNvSpPr/>
          <p:nvPr/>
        </p:nvSpPr>
        <p:spPr>
          <a:xfrm>
            <a:off x="14631649" y="623154"/>
            <a:ext cx="2905124" cy="23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F8D3AB-3FDD-CBB5-D8E1-AE6924A683EA}"/>
              </a:ext>
            </a:extLst>
          </p:cNvPr>
          <p:cNvSpPr txBox="1"/>
          <p:nvPr/>
        </p:nvSpPr>
        <p:spPr>
          <a:xfrm>
            <a:off x="3352800" y="426813"/>
            <a:ext cx="9158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latin typeface="Trebuchet MS" panose="020B0603020202020204" pitchFamily="34" charset="0"/>
              </a:rPr>
              <a:t>Pourquoi et comment renforcer l’attractivité de son site web ? </a:t>
            </a:r>
            <a:r>
              <a:rPr lang="fr-FR" sz="3200" b="0" i="0" dirty="0">
                <a:effectLst/>
                <a:latin typeface="Trebuchet MS" panose="020B0603020202020204" pitchFamily="34" charset="0"/>
              </a:rPr>
              <a:t>👀</a:t>
            </a:r>
            <a:endParaRPr lang="fr-FR" sz="3200" b="1" dirty="0">
              <a:latin typeface="Trebuchet MS" panose="020B0603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D98658-5638-84C4-C804-78A5E8042AE2}"/>
              </a:ext>
            </a:extLst>
          </p:cNvPr>
          <p:cNvSpPr txBox="1"/>
          <p:nvPr/>
        </p:nvSpPr>
        <p:spPr>
          <a:xfrm>
            <a:off x="3579428" y="1578241"/>
            <a:ext cx="91589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« </a:t>
            </a:r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L’indicateur trimestriel de la création de nouveaux sites affiche une croissance de 11%, soit la même tendance depuis 2020.</a:t>
            </a:r>
          </a:p>
          <a:p>
            <a:pPr algn="l"/>
            <a:endParaRPr lang="fr-FR" sz="2000" i="0" dirty="0">
              <a:solidFill>
                <a:srgbClr val="0A0A0A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fr-FR" sz="2000" dirty="0">
                <a:latin typeface="Trebuchet MS" panose="020B0603020202020204" pitchFamily="34" charset="0"/>
              </a:rPr>
              <a:t>      </a:t>
            </a:r>
            <a:r>
              <a:rPr lang="fr-FR" sz="2000" b="1" i="0" dirty="0">
                <a:effectLst/>
                <a:latin typeface="Trebuchet MS" panose="020B0603020202020204" pitchFamily="34" charset="0"/>
              </a:rPr>
              <a:t>La forte reprise dans le secteur du e-tourisme se confirme</a:t>
            </a:r>
            <a:endParaRPr lang="fr-FR" sz="2000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917AD7-A9E7-044B-95D7-179AA5F28B0E}"/>
              </a:ext>
            </a:extLst>
          </p:cNvPr>
          <p:cNvSpPr txBox="1"/>
          <p:nvPr/>
        </p:nvSpPr>
        <p:spPr>
          <a:xfrm>
            <a:off x="3447015" y="2707475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i="0" dirty="0">
              <a:effectLst/>
              <a:latin typeface="Trebuchet MS" panose="020B0603020202020204" pitchFamily="34" charset="0"/>
            </a:endParaRPr>
          </a:p>
          <a:p>
            <a:pPr algn="ctr"/>
            <a:r>
              <a:rPr lang="fr-FR" sz="2000" b="1" i="0" dirty="0">
                <a:effectLst/>
                <a:latin typeface="Trebuchet MS" panose="020B0603020202020204" pitchFamily="34" charset="0"/>
              </a:rPr>
              <a:t>Les ventes de produits sur mobile poursuivent leur ascension</a:t>
            </a:r>
            <a:endParaRPr lang="fr-FR" sz="2000" b="0" i="0" dirty="0">
              <a:effectLst/>
              <a:latin typeface="Trebuchet MS" panose="020B0603020202020204" pitchFamily="34" charset="0"/>
            </a:endParaRPr>
          </a:p>
          <a:p>
            <a:pPr algn="l"/>
            <a:endParaRPr lang="fr-FR" sz="2400" i="0" dirty="0">
              <a:solidFill>
                <a:srgbClr val="0A0A0A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« Les ventes globales sur mobile (produits et services) augmentent de 14% au 1</a:t>
            </a:r>
            <a:r>
              <a:rPr lang="fr-FR" sz="2400" i="0" baseline="3000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er</a:t>
            </a:r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 trimestre de cette année. </a:t>
            </a:r>
          </a:p>
          <a:p>
            <a:pPr algn="l"/>
            <a:endParaRPr lang="fr-FR" sz="2400" dirty="0">
              <a:solidFill>
                <a:srgbClr val="0A0A0A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Dans le cadre de la publication de son baromètre trimestriel, La </a:t>
            </a:r>
            <a:r>
              <a:rPr lang="fr-FR" sz="2400" i="0" dirty="0" err="1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Fevad</a:t>
            </a:r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 présente aujourd’hui les résultats des ventes sur internet pour le 1</a:t>
            </a:r>
            <a:r>
              <a:rPr lang="fr-FR" sz="2400" i="0" baseline="3000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er</a:t>
            </a:r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 trimestre 2022. Cette étude </a:t>
            </a:r>
            <a:r>
              <a:rPr lang="fr-FR" sz="2400" dirty="0">
                <a:solidFill>
                  <a:srgbClr val="0A0A0A"/>
                </a:solidFill>
                <a:latin typeface="Trebuchet MS" panose="020B0603020202020204" pitchFamily="34" charset="0"/>
              </a:rPr>
              <a:t>basée sur </a:t>
            </a:r>
            <a:r>
              <a:rPr lang="fr-FR" sz="2400" i="0" dirty="0">
                <a:solidFill>
                  <a:srgbClr val="0A0A0A"/>
                </a:solidFill>
                <a:effectLst/>
                <a:latin typeface="Trebuchet MS" panose="020B0603020202020204" pitchFamily="34" charset="0"/>
              </a:rPr>
              <a:t>un panel de sites leaders  pour le compte de près de 200 000 sites e-commerce. 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761" y="610891"/>
            <a:ext cx="1287780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2800" b="1" cap="none" dirty="0">
                <a:latin typeface="Trebuchet MS" panose="020B0603020202020204" pitchFamily="34" charset="0"/>
              </a:rPr>
              <a:t>Pourquoi et comment renforcer l’attractivité de votre site web</a:t>
            </a:r>
            <a:r>
              <a:rPr lang="fr-FR" sz="2800" b="1" dirty="0">
                <a:latin typeface="Trebuchet MS" panose="020B0603020202020204" pitchFamily="34" charset="0"/>
              </a:rPr>
              <a:t> ? </a:t>
            </a:r>
            <a:r>
              <a:rPr lang="fr-FR" sz="2800" b="0" i="0" dirty="0">
                <a:effectLst/>
                <a:latin typeface="Trebuchet MS" panose="020B0603020202020204" pitchFamily="34" charset="0"/>
              </a:rPr>
              <a:t>👀</a:t>
            </a:r>
            <a:br>
              <a:rPr lang="fr-FR" sz="2800" b="1" dirty="0">
                <a:latin typeface="Trebuchet MS" panose="020B0603020202020204" pitchFamily="34" charset="0"/>
              </a:rPr>
            </a:br>
            <a:br>
              <a:rPr lang="fr-FR" sz="2800" b="1" dirty="0"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1800" b="1" dirty="0">
                <a:latin typeface="Trebuchet MS" panose="020B0603020202020204" pitchFamily="34" charset="0"/>
              </a:rPr>
            </a:br>
            <a:endParaRPr lang="fr-FR" sz="1800" spc="220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17561" y="569359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2E45D-852A-45D2-4B63-7821749C4415}"/>
              </a:ext>
            </a:extLst>
          </p:cNvPr>
          <p:cNvSpPr txBox="1"/>
          <p:nvPr/>
        </p:nvSpPr>
        <p:spPr>
          <a:xfrm>
            <a:off x="1371600" y="8496300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z="1800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F03DBB-427B-D11C-B959-BA33233A5B91}"/>
              </a:ext>
            </a:extLst>
          </p:cNvPr>
          <p:cNvSpPr txBox="1"/>
          <p:nvPr/>
        </p:nvSpPr>
        <p:spPr>
          <a:xfrm>
            <a:off x="4191000" y="1977932"/>
            <a:ext cx="91589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0" i="0" dirty="0">
                <a:effectLst/>
                <a:latin typeface="Trebuchet MS" panose="020B0603020202020204" pitchFamily="34" charset="0"/>
              </a:rPr>
              <a:t>« </a:t>
            </a:r>
            <a:r>
              <a:rPr lang="fr-FR" sz="2400" b="0" i="0" u="sng" dirty="0">
                <a:effectLst/>
                <a:latin typeface="Trebuchet MS" panose="020B0603020202020204" pitchFamily="34" charset="0"/>
              </a:rPr>
              <a:t>Panier </a:t>
            </a:r>
            <a:r>
              <a:rPr lang="fr-FR" sz="2400" u="sng" dirty="0">
                <a:latin typeface="Trebuchet MS" panose="020B0603020202020204" pitchFamily="34" charset="0"/>
              </a:rPr>
              <a:t>moyen : </a:t>
            </a:r>
          </a:p>
          <a:p>
            <a:endParaRPr lang="fr-FR" sz="2400" u="sng" dirty="0">
              <a:latin typeface="Trebuchet MS" panose="020B0603020202020204" pitchFamily="34" charset="0"/>
            </a:endParaRPr>
          </a:p>
          <a:p>
            <a:r>
              <a:rPr lang="fr-FR" sz="2400" b="0" i="0" dirty="0">
                <a:effectLst/>
                <a:latin typeface="Trebuchet MS" panose="020B0603020202020204" pitchFamily="34" charset="0"/>
              </a:rPr>
              <a:t>La crise sanitaire a </a:t>
            </a:r>
            <a:r>
              <a:rPr lang="fr-FR" sz="2400" dirty="0">
                <a:latin typeface="Trebuchet MS" panose="020B0603020202020204" pitchFamily="34" charset="0"/>
              </a:rPr>
              <a:t>eu un impact sur l’évolution du panier moyen </a:t>
            </a:r>
            <a:r>
              <a:rPr lang="fr-FR" sz="2400" b="0" i="0" dirty="0">
                <a:effectLst/>
                <a:latin typeface="Trebuchet MS" panose="020B0603020202020204" pitchFamily="34" charset="0"/>
              </a:rPr>
              <a:t>qui était en baisse depuis plusieurs années. En 2020, il est monté à 61 euros avec une forte hausse du panier moyen produits et une diminution du panier moyen services. En 2021, il baisse vs 2020 (-0.8%) mais reste au-dessus de son niveau d’</a:t>
            </a:r>
            <a:r>
              <a:rPr lang="fr-FR" sz="2400" b="0" i="0" dirty="0" err="1">
                <a:effectLst/>
                <a:latin typeface="Trebuchet MS" panose="020B0603020202020204" pitchFamily="34" charset="0"/>
              </a:rPr>
              <a:t>avant-crise</a:t>
            </a:r>
            <a:r>
              <a:rPr lang="fr-FR" sz="2400" b="0" i="0" dirty="0">
                <a:effectLst/>
                <a:latin typeface="Trebuchet MS" panose="020B0603020202020204" pitchFamily="34" charset="0"/>
              </a:rPr>
              <a:t> (+1,8% vs 2019) : le panier moyen est de 60 euros. »</a:t>
            </a:r>
            <a:endParaRPr lang="fr-FR" sz="2400" dirty="0">
              <a:latin typeface="Trebuchet MS" panose="020B0603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820034-5225-C265-3503-42342AA0279F}"/>
              </a:ext>
            </a:extLst>
          </p:cNvPr>
          <p:cNvSpPr txBox="1"/>
          <p:nvPr/>
        </p:nvSpPr>
        <p:spPr>
          <a:xfrm>
            <a:off x="4191000" y="5606447"/>
            <a:ext cx="9158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dirty="0">
                <a:effectLst/>
                <a:latin typeface="Trebuchet MS" panose="020B0603020202020204" pitchFamily="34" charset="0"/>
              </a:rPr>
              <a:t>https://www.fevad.com/bilan-e-commerce-au-1er-trimestre-2022-un-chiffre-daffaires-en-hausse-de-12/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B744C90-A365-0053-C1A7-31B2FDEA179C}"/>
              </a:ext>
            </a:extLst>
          </p:cNvPr>
          <p:cNvSpPr/>
          <p:nvPr/>
        </p:nvSpPr>
        <p:spPr>
          <a:xfrm>
            <a:off x="152400" y="569359"/>
            <a:ext cx="2905124" cy="2314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66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7149" y="1117747"/>
            <a:ext cx="9729651" cy="6876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fr-FR" sz="4000" b="1" cap="none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cap="none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cap="none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cap="none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cap="none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4000" b="1" dirty="0">
                <a:solidFill>
                  <a:schemeClr val="accent4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fr-FR" sz="1200" dirty="0"/>
            </a:br>
            <a:br>
              <a:rPr lang="fr-FR" sz="3600" dirty="0">
                <a:latin typeface="Trebuchet MS" panose="020B0603020202020204" pitchFamily="34" charset="0"/>
              </a:rPr>
            </a:br>
            <a:r>
              <a:rPr lang="fr-FR" sz="2800" dirty="0">
                <a:solidFill>
                  <a:srgbClr val="222222"/>
                </a:solidFill>
                <a:latin typeface="Trebuchet MS" panose="020B0603020202020204" pitchFamily="34" charset="0"/>
                <a:ea typeface="+mn-ea"/>
                <a:cs typeface="+mn-cs"/>
              </a:rPr>
              <a:t>« </a:t>
            </a:r>
            <a:br>
              <a:rPr lang="fr-FR" sz="5400" b="1" dirty="0">
                <a:latin typeface="Trebuchet MS" panose="020B0603020202020204" pitchFamily="34" charset="0"/>
              </a:rPr>
            </a:br>
            <a:endParaRPr lang="fr-FR" spc="220" dirty="0">
              <a:solidFill>
                <a:schemeClr val="accent4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25800" y="153750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2E45D-852A-45D2-4B63-7821749C4415}"/>
              </a:ext>
            </a:extLst>
          </p:cNvPr>
          <p:cNvSpPr txBox="1"/>
          <p:nvPr/>
        </p:nvSpPr>
        <p:spPr>
          <a:xfrm>
            <a:off x="685800" y="8757206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D242651-DB11-0C23-637C-7DACF2550B13}"/>
              </a:ext>
            </a:extLst>
          </p:cNvPr>
          <p:cNvSpPr/>
          <p:nvPr/>
        </p:nvSpPr>
        <p:spPr>
          <a:xfrm>
            <a:off x="685800" y="677625"/>
            <a:ext cx="2009774" cy="151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226438-BA7E-2A08-9647-1A42792621EE}"/>
              </a:ext>
            </a:extLst>
          </p:cNvPr>
          <p:cNvSpPr txBox="1"/>
          <p:nvPr/>
        </p:nvSpPr>
        <p:spPr>
          <a:xfrm>
            <a:off x="4038600" y="1016833"/>
            <a:ext cx="9158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Trebuchet MS" panose="020B0603020202020204" pitchFamily="34" charset="0"/>
              </a:rPr>
              <a:t>Comment rendre mon contenu plus attractif ?</a:t>
            </a:r>
            <a:r>
              <a:rPr lang="fr-FR" sz="28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fr-FR" sz="2000" b="0" i="0" dirty="0">
                <a:effectLst/>
                <a:latin typeface="Trebuchet MS" panose="020B0603020202020204" pitchFamily="34" charset="0"/>
              </a:rPr>
              <a:t>💪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405A4C-C3C0-DC32-E0C7-7DB1C1D97385}"/>
              </a:ext>
            </a:extLst>
          </p:cNvPr>
          <p:cNvSpPr txBox="1"/>
          <p:nvPr/>
        </p:nvSpPr>
        <p:spPr>
          <a:xfrm>
            <a:off x="3810000" y="2120313"/>
            <a:ext cx="78486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0" dirty="0">
                <a:effectLst/>
                <a:latin typeface="Trebuchet MS" panose="020B0603020202020204" pitchFamily="34" charset="0"/>
              </a:rPr>
              <a:t>👉 </a:t>
            </a:r>
            <a:r>
              <a:rPr lang="fr-FR" sz="2400" b="1" dirty="0">
                <a:latin typeface="Trebuchet MS" panose="020B0603020202020204" pitchFamily="34" charset="0"/>
              </a:rPr>
              <a:t>Utilisez plus la VIDEO </a:t>
            </a:r>
            <a:r>
              <a:rPr lang="fr-FR" sz="2400" dirty="0">
                <a:latin typeface="Trebuchet MS" panose="020B0603020202020204" pitchFamily="34" charset="0"/>
              </a:rPr>
              <a:t>!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Les interviews 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Les questions/réponses 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Les témoignages clients 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 pitch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Ajouter une transcription sous la Vidéo : Vous suscitez l’intérêt de vos auditeurs en ajoutant du texte !!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Une meilleure visibilité de votre site web en le traduisant en EN/DE/SP/IT….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 podcast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Les images, photo, infographie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👉 La diversité des contenus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b="1" dirty="0"/>
              <a:t>https://learnybox.com/blog/quels-contenus-pour-rendre-un-blog-plus-attractif/#.Yp5Bg3ZByUk</a:t>
            </a:r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8234AD-28FA-4551-C1D9-9D10290F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808" y="2259914"/>
            <a:ext cx="3430658" cy="73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B7E1442-84C5-B94B-BDB5-E0376B740FC5}"/>
              </a:ext>
            </a:extLst>
          </p:cNvPr>
          <p:cNvSpPr txBox="1"/>
          <p:nvPr/>
        </p:nvSpPr>
        <p:spPr>
          <a:xfrm>
            <a:off x="13868400" y="1767898"/>
            <a:ext cx="288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Roboto" panose="02000000000000000000" pitchFamily="2" charset="0"/>
                <a:ea typeface="Roboto" panose="02000000000000000000" pitchFamily="2" charset="0"/>
              </a:rPr>
              <a:t>infographie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7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E78E7-43E4-DB38-5C6D-5C472B59E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438610"/>
            <a:ext cx="12801600" cy="5422901"/>
          </a:xfrm>
        </p:spPr>
        <p:txBody>
          <a:bodyPr>
            <a:normAutofit fontScale="25000" lnSpcReduction="20000"/>
          </a:bodyPr>
          <a:lstStyle/>
          <a:p>
            <a:r>
              <a:rPr lang="fr-FR" sz="11200" b="1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Comment rendre mon contenu plus attractif ?</a:t>
            </a:r>
            <a:r>
              <a:rPr lang="fr-FR" sz="11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fr-FR" sz="11200" b="0" i="0" dirty="0">
                <a:effectLst/>
                <a:latin typeface="Trebuchet MS" panose="020B0603020202020204" pitchFamily="34" charset="0"/>
              </a:rPr>
              <a:t>💪</a:t>
            </a:r>
            <a:endParaRPr lang="fr-FR" sz="11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defTabSz="457200"/>
            <a:r>
              <a:rPr lang="fr-FR" sz="11200" dirty="0">
                <a:solidFill>
                  <a:schemeClr val="tx1"/>
                </a:solidFill>
                <a:latin typeface="Trebuchet MS" panose="020B0603020202020204" pitchFamily="34" charset="0"/>
              </a:rPr>
              <a:t>👉</a:t>
            </a:r>
            <a:r>
              <a:rPr lang="fr-FR" sz="8800" dirty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Produire du contenu en rapport avec ce que l’on vend !!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Publiez là ou se trouvent vos clients ! 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Identifier les sujets d’actualité (google insight..)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Partir de votre offre !!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Produire dans ce qui marche booste votre référencement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Être créatif, être original (contenu, forme, expression, soyez spontané..). 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Publiez votre propre contenu !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Suscitez de l’ émotion (tristesse, joies…)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Publiez des informations précises, avec des détails générèrent plus de vues..(You Tube).</a:t>
            </a:r>
          </a:p>
          <a:p>
            <a:pPr marL="0" defTabSz="457200"/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👉 Mesurez vos retombées (Google </a:t>
            </a:r>
            <a:r>
              <a:rPr lang="fr-FR" sz="96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analytics</a:t>
            </a:r>
            <a:r>
              <a:rPr lang="fr-FR" sz="9600" b="1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marL="0" defTabSz="457200"/>
            <a:endParaRPr lang="fr-FR" sz="9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fr-FR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fr-FR" sz="3200" b="0" i="0" dirty="0">
              <a:effectLst/>
              <a:latin typeface="Trebuchet MS" panose="020B0603020202020204" pitchFamily="34" charset="0"/>
            </a:endParaRPr>
          </a:p>
          <a:p>
            <a:endParaRPr lang="fr-FR" sz="2800" b="0" i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4EFC950-CC16-D4B7-56BC-C4EF68DBC7B9}"/>
              </a:ext>
            </a:extLst>
          </p:cNvPr>
          <p:cNvSpPr/>
          <p:nvPr/>
        </p:nvSpPr>
        <p:spPr>
          <a:xfrm>
            <a:off x="381000" y="342900"/>
            <a:ext cx="2009774" cy="1514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9AA08A-552D-BE53-AE9E-E1B657D09E3A}"/>
              </a:ext>
            </a:extLst>
          </p:cNvPr>
          <p:cNvSpPr/>
          <p:nvPr/>
        </p:nvSpPr>
        <p:spPr>
          <a:xfrm>
            <a:off x="16002000" y="576254"/>
            <a:ext cx="1204912" cy="1047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E16204-418F-7A7C-A025-EBC9F314655D}"/>
              </a:ext>
            </a:extLst>
          </p:cNvPr>
          <p:cNvSpPr txBox="1"/>
          <p:nvPr/>
        </p:nvSpPr>
        <p:spPr>
          <a:xfrm>
            <a:off x="3581400" y="7042793"/>
            <a:ext cx="915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https://www.ecommerce-nation.fr/8-points-pour-avoir-du-contenu-attractif-sur-mon-blog-e-commerce/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7E30F4-6034-FEB7-2A70-312ECDCAB16D}"/>
              </a:ext>
            </a:extLst>
          </p:cNvPr>
          <p:cNvSpPr txBox="1"/>
          <p:nvPr/>
        </p:nvSpPr>
        <p:spPr>
          <a:xfrm>
            <a:off x="1385887" y="8662043"/>
            <a:ext cx="9151748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Esculape 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pic>
        <p:nvPicPr>
          <p:cNvPr id="2052" name="Picture 4" descr="Téléphone Mobile, Téléphone Intelligent">
            <a:extLst>
              <a:ext uri="{FF2B5EF4-FFF2-40B4-BE49-F238E27FC236}">
                <a16:creationId xmlns:a16="http://schemas.microsoft.com/office/drawing/2014/main" id="{45398E6F-94EF-3898-376C-D689A3F0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7042793"/>
            <a:ext cx="508461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3288" y="246977"/>
            <a:ext cx="10491718" cy="179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1623695">
              <a:spcBef>
                <a:spcPct val="0"/>
              </a:spcBef>
              <a:spcAft>
                <a:spcPts val="600"/>
              </a:spcAft>
            </a:pPr>
            <a:r>
              <a:rPr lang="fr-FR" sz="2800" b="1" i="0" dirty="0">
                <a:effectLst/>
                <a:latin typeface="Trebuchet MS" panose="020B0603020202020204" pitchFamily="34" charset="0"/>
              </a:rPr>
              <a:t>A quelle fréquence faut-il publier </a:t>
            </a:r>
            <a:r>
              <a:rPr lang="en-US" sz="2800" b="1" dirty="0">
                <a:ln w="3175" cmpd="sng">
                  <a:noFill/>
                </a:ln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fr-FR" sz="2800" b="0" i="0" dirty="0">
                <a:effectLst/>
                <a:latin typeface="Trebuchet MS" panose="020B0603020202020204" pitchFamily="34" charset="0"/>
              </a:rPr>
              <a:t>😋</a:t>
            </a:r>
            <a:endParaRPr lang="en-US" sz="2800" b="1" dirty="0">
              <a:ln w="3175" cmpd="sng">
                <a:noFill/>
              </a:ln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2E45D-852A-45D2-4B63-7821749C4415}"/>
              </a:ext>
            </a:extLst>
          </p:cNvPr>
          <p:cNvSpPr txBox="1"/>
          <p:nvPr/>
        </p:nvSpPr>
        <p:spPr>
          <a:xfrm>
            <a:off x="457200" y="6321416"/>
            <a:ext cx="11025118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pc="-10" dirty="0">
              <a:solidFill>
                <a:srgbClr val="F7F7F7"/>
              </a:solidFill>
              <a:latin typeface="Noto San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39275"/>
            <a:ext cx="4472788" cy="4813301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776288" y="530492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DAD245D-A231-36D6-C57B-AEC17EC8EEC2}"/>
              </a:ext>
            </a:extLst>
          </p:cNvPr>
          <p:cNvSpPr txBox="1"/>
          <p:nvPr/>
        </p:nvSpPr>
        <p:spPr>
          <a:xfrm>
            <a:off x="586755" y="8801706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689B663-9CED-3EFC-ED68-4467A3FAA9B1}"/>
              </a:ext>
            </a:extLst>
          </p:cNvPr>
          <p:cNvSpPr/>
          <p:nvPr/>
        </p:nvSpPr>
        <p:spPr>
          <a:xfrm>
            <a:off x="16125832" y="510549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B05B5E-8F62-A804-BE6D-0DF10B3C0512}"/>
              </a:ext>
            </a:extLst>
          </p:cNvPr>
          <p:cNvSpPr txBox="1"/>
          <p:nvPr/>
        </p:nvSpPr>
        <p:spPr>
          <a:xfrm>
            <a:off x="3407452" y="2623725"/>
            <a:ext cx="110251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dirty="0">
                <a:effectLst/>
                <a:latin typeface="Trebuchet MS" panose="020B0603020202020204" pitchFamily="34" charset="0"/>
              </a:rPr>
              <a:t>👉 Choisissez le réseau qui vous ressemble ! </a:t>
            </a:r>
          </a:p>
          <a:p>
            <a:r>
              <a:rPr lang="fr-FR" sz="2800" dirty="0">
                <a:latin typeface="Trebuchet MS" panose="020B0603020202020204" pitchFamily="34" charset="0"/>
              </a:rPr>
              <a:t>      Si vous publiez bcq le week-end, choisissez Instagram ! </a:t>
            </a:r>
            <a:endParaRPr lang="fr-FR" sz="2800" b="0" i="0" dirty="0">
              <a:effectLst/>
              <a:latin typeface="Trebuchet MS" panose="020B0603020202020204" pitchFamily="34" charset="0"/>
            </a:endParaRPr>
          </a:p>
          <a:p>
            <a:r>
              <a:rPr lang="fr-FR" sz="2800" b="0" i="0" dirty="0">
                <a:effectLst/>
                <a:latin typeface="Trebuchet MS" panose="020B0603020202020204" pitchFamily="34" charset="0"/>
              </a:rPr>
              <a:t>👉 Attention aux heures de connexion de vos clients ! </a:t>
            </a:r>
            <a:endParaRPr lang="fr-FR" sz="2800" dirty="0">
              <a:latin typeface="Trebuchet MS" panose="020B0603020202020204" pitchFamily="34" charset="0"/>
            </a:endParaRPr>
          </a:p>
          <a:p>
            <a:r>
              <a:rPr lang="fr-FR" sz="2800" b="0" i="0" dirty="0">
                <a:effectLst/>
                <a:latin typeface="Trebuchet MS" panose="020B0603020202020204" pitchFamily="34" charset="0"/>
              </a:rPr>
              <a:t>👉 Adaptez-vous à votre réseau social ! </a:t>
            </a:r>
          </a:p>
          <a:p>
            <a:r>
              <a:rPr lang="fr-FR" sz="2800" b="0" i="0" dirty="0">
                <a:effectLst/>
                <a:latin typeface="Trebuchet MS" panose="020B0603020202020204" pitchFamily="34" charset="0"/>
              </a:rPr>
              <a:t>👉 Sur </a:t>
            </a:r>
            <a:r>
              <a:rPr lang="fr-FR" sz="2800" b="0" i="0" dirty="0" err="1">
                <a:effectLst/>
                <a:latin typeface="Trebuchet MS" panose="020B0603020202020204" pitchFamily="34" charset="0"/>
              </a:rPr>
              <a:t>Linkedin</a:t>
            </a:r>
            <a:r>
              <a:rPr lang="fr-FR" sz="2800" dirty="0">
                <a:latin typeface="Trebuchet MS" panose="020B0603020202020204" pitchFamily="34" charset="0"/>
              </a:rPr>
              <a:t>, soignez la qualité, et publiez 2 fois par semaine ! </a:t>
            </a:r>
            <a:endParaRPr lang="fr-FR" sz="2800" b="0" i="0" dirty="0">
              <a:effectLst/>
              <a:latin typeface="Trebuchet MS" panose="020B0603020202020204" pitchFamily="34" charset="0"/>
            </a:endParaRPr>
          </a:p>
          <a:p>
            <a:r>
              <a:rPr lang="fr-FR" sz="2800" b="0" i="0" dirty="0">
                <a:effectLst/>
                <a:latin typeface="Trebuchet MS" panose="020B0603020202020204" pitchFamily="34" charset="0"/>
              </a:rPr>
              <a:t>👉 Quelle action pour quel résultat ? </a:t>
            </a:r>
          </a:p>
          <a:p>
            <a:endParaRPr lang="fr-FR" sz="2800" dirty="0"/>
          </a:p>
        </p:txBody>
      </p:sp>
      <p:pic>
        <p:nvPicPr>
          <p:cNvPr id="1026" name="Picture 2" descr="Téléphone Mobile, Téléphone Intelligent">
            <a:extLst>
              <a:ext uri="{FF2B5EF4-FFF2-40B4-BE49-F238E27FC236}">
                <a16:creationId xmlns:a16="http://schemas.microsoft.com/office/drawing/2014/main" id="{96AF51D3-AF4E-767F-76A8-8CFF98C0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226" y="6214869"/>
            <a:ext cx="7696200" cy="407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1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43288" y="246977"/>
            <a:ext cx="10491718" cy="179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1623695"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n w="3175" cmpd="sng"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82E45D-852A-45D2-4B63-7821749C4415}"/>
              </a:ext>
            </a:extLst>
          </p:cNvPr>
          <p:cNvSpPr txBox="1"/>
          <p:nvPr/>
        </p:nvSpPr>
        <p:spPr>
          <a:xfrm>
            <a:off x="457200" y="6321416"/>
            <a:ext cx="11025118" cy="542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spcBef>
                <a:spcPts val="375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pc="-10" dirty="0">
              <a:solidFill>
                <a:srgbClr val="F7F7F7"/>
              </a:solidFill>
              <a:latin typeface="Noto San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810457" y="4439275"/>
            <a:ext cx="4472788" cy="4813301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ject 3"/>
          <p:cNvSpPr/>
          <p:nvPr/>
        </p:nvSpPr>
        <p:spPr>
          <a:xfrm>
            <a:off x="776288" y="530492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DAD245D-A231-36D6-C57B-AEC17EC8EEC2}"/>
              </a:ext>
            </a:extLst>
          </p:cNvPr>
          <p:cNvSpPr txBox="1"/>
          <p:nvPr/>
        </p:nvSpPr>
        <p:spPr>
          <a:xfrm>
            <a:off x="586755" y="8801706"/>
            <a:ext cx="9150530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Athena Traductions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 84 Ter rue Turgot 78500 Sartrouville Tél 0660512555</a:t>
            </a:r>
          </a:p>
          <a:p>
            <a:pPr marL="12700" marR="5080">
              <a:spcBef>
                <a:spcPts val="375"/>
              </a:spcBef>
              <a:tabLst>
                <a:tab pos="1165860" algn="l"/>
              </a:tabLst>
            </a:pPr>
            <a:r>
              <a:rPr lang="fr-FR" spc="-10" dirty="0">
                <a:solidFill>
                  <a:srgbClr val="F7F7F7"/>
                </a:solidFill>
                <a:latin typeface="Noto Sans"/>
              </a:rPr>
              <a:t>Contact : contact@esculapeathenatraductions.com</a:t>
            </a:r>
          </a:p>
        </p:txBody>
      </p:sp>
      <p:pic>
        <p:nvPicPr>
          <p:cNvPr id="14" name="Image 13" descr="Une image contenant personne, intérieur, femme&#10;&#10;Description générée automatiquement">
            <a:extLst>
              <a:ext uri="{FF2B5EF4-FFF2-40B4-BE49-F238E27FC236}">
                <a16:creationId xmlns:a16="http://schemas.microsoft.com/office/drawing/2014/main" id="{6267AD41-3CCA-4828-D29D-AE34AC569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8" y="1835234"/>
            <a:ext cx="4551124" cy="455112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8A7E15-290A-3F53-14D6-AA910E66D956}"/>
              </a:ext>
            </a:extLst>
          </p:cNvPr>
          <p:cNvSpPr txBox="1"/>
          <p:nvPr/>
        </p:nvSpPr>
        <p:spPr>
          <a:xfrm>
            <a:off x="5071997" y="559186"/>
            <a:ext cx="863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rebuchet MS" panose="020B0603020202020204" pitchFamily="34" charset="0"/>
              </a:rPr>
              <a:t>Vos Concurrents ont-ils traduit leur site web ? 👀</a:t>
            </a:r>
            <a:endParaRPr lang="fr-FR" sz="2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9DD699-EB15-8C94-15E6-334466E79E64}"/>
              </a:ext>
            </a:extLst>
          </p:cNvPr>
          <p:cNvSpPr txBox="1"/>
          <p:nvPr/>
        </p:nvSpPr>
        <p:spPr>
          <a:xfrm>
            <a:off x="5493714" y="1807785"/>
            <a:ext cx="97204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rebuchet MS" panose="020B0603020202020204" pitchFamily="34" charset="0"/>
              </a:rPr>
              <a:t>✨</a:t>
            </a:r>
            <a:r>
              <a:rPr lang="fr-FR" sz="2400" b="1" dirty="0">
                <a:latin typeface="Trebuchet MS" panose="020B0603020202020204" pitchFamily="34" charset="0"/>
              </a:rPr>
              <a:t>S’ils ont fait traduit leur site web, ils ont un avantage concurrentiel ?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✨Pourquoi ? </a:t>
            </a:r>
          </a:p>
          <a:p>
            <a:r>
              <a:rPr lang="fr-FR" sz="2400" b="1" dirty="0">
                <a:latin typeface="Trebuchet MS" panose="020B0603020202020204" pitchFamily="34" charset="0"/>
              </a:rPr>
              <a:t>Ils améliorent leur référencement, boostent leur visibilité.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 Plus de clic sur votre site web, et donc plus de visibilité ? 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✨Un site traduit, c’est plus de mots-clés et autant d’atouts pour être mieux référencé dans les moteurs de recherche.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 Vous accédez à un marché de clients + grand ? 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 Vous montrez l’image d’une société dynamique, ouverte à l’international!</a:t>
            </a:r>
          </a:p>
          <a:p>
            <a:endParaRPr lang="fr-FR" sz="2400" b="1" dirty="0">
              <a:latin typeface="Trebuchet MS" panose="020B0603020202020204" pitchFamily="34" charset="0"/>
            </a:endParaRPr>
          </a:p>
          <a:p>
            <a:r>
              <a:rPr lang="fr-FR" sz="2400" b="1" dirty="0">
                <a:latin typeface="Trebuchet MS" panose="020B0603020202020204" pitchFamily="34" charset="0"/>
              </a:rPr>
              <a:t>✨ Vous renforcez la confiance de vos clients dan votre offre !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98B968A-B6C3-A5C4-DE83-89B0419BED17}"/>
              </a:ext>
            </a:extLst>
          </p:cNvPr>
          <p:cNvSpPr txBox="1"/>
          <p:nvPr/>
        </p:nvSpPr>
        <p:spPr>
          <a:xfrm>
            <a:off x="5493714" y="8387926"/>
            <a:ext cx="9156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Quels sont les avantages de traduire son site internet ? (xter.fr)</a:t>
            </a:r>
            <a:endParaRPr lang="fr-FR" dirty="0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3AF14EF8-0ADA-FC8D-BF9F-305FE3D0098F}"/>
              </a:ext>
            </a:extLst>
          </p:cNvPr>
          <p:cNvSpPr/>
          <p:nvPr/>
        </p:nvSpPr>
        <p:spPr>
          <a:xfrm>
            <a:off x="16002000" y="576254"/>
            <a:ext cx="1204912" cy="104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78898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11771</TotalTime>
  <Words>1427</Words>
  <Application>Microsoft Office PowerPoint</Application>
  <PresentationFormat>Personnalisé</PresentationFormat>
  <Paragraphs>171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-apple-system</vt:lpstr>
      <vt:lpstr>Arial</vt:lpstr>
      <vt:lpstr>Century Gothic</vt:lpstr>
      <vt:lpstr>MStrebuchet</vt:lpstr>
      <vt:lpstr>Noto Sans</vt:lpstr>
      <vt:lpstr>Roboto</vt:lpstr>
      <vt:lpstr>Tahoma</vt:lpstr>
      <vt:lpstr>Times New Roman</vt:lpstr>
      <vt:lpstr>Trebuchet MS</vt:lpstr>
      <vt:lpstr>UKIJ Esliye Tom</vt:lpstr>
      <vt:lpstr>Wingdings 3</vt:lpstr>
      <vt:lpstr>Secteur</vt:lpstr>
      <vt:lpstr>Esculape Athena  Traductions  </vt:lpstr>
      <vt:lpstr>Présentation PowerPoint</vt:lpstr>
      <vt:lpstr>Présentation PowerPoint</vt:lpstr>
      <vt:lpstr>   </vt:lpstr>
      <vt:lpstr>Pourquoi et comment renforcer l’attractivité de votre site web ? 👀   </vt:lpstr>
      <vt:lpstr>          «  </vt:lpstr>
      <vt:lpstr>Présentation PowerPoint</vt:lpstr>
      <vt:lpstr>Présentation PowerPoint</vt:lpstr>
      <vt:lpstr>Présentation PowerPoint</vt:lpstr>
      <vt:lpstr> </vt:lpstr>
      <vt:lpstr>       Notre mission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Esculape Athena  Traductions</dc:title>
  <dc:creator>Valérie Béranger-Baixas</dc:creator>
  <cp:lastModifiedBy>Valérie Béranger-Baixas</cp:lastModifiedBy>
  <cp:revision>123</cp:revision>
  <dcterms:created xsi:type="dcterms:W3CDTF">2020-05-24T14:13:39Z</dcterms:created>
  <dcterms:modified xsi:type="dcterms:W3CDTF">2022-06-11T08:44:52Z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2020-05-24T00:00:00Z</vt:filetime>
  </property>
</Properties>
</file>